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57" r:id="rId5"/>
    <p:sldId id="258" r:id="rId6"/>
    <p:sldId id="271" r:id="rId7"/>
    <p:sldId id="269" r:id="rId8"/>
    <p:sldId id="261" r:id="rId9"/>
    <p:sldId id="272" r:id="rId10"/>
    <p:sldId id="273" r:id="rId11"/>
    <p:sldId id="275" r:id="rId12"/>
    <p:sldId id="276" r:id="rId13"/>
    <p:sldId id="277" r:id="rId14"/>
    <p:sldId id="278" r:id="rId15"/>
    <p:sldId id="267" r:id="rId16"/>
  </p:sldIdLst>
  <p:sldSz cx="12188825" cy="6858000"/>
  <p:notesSz cx="6797675" cy="9928225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6" autoAdjust="0"/>
    <p:restoredTop sz="86470" autoAdjust="0"/>
  </p:normalViewPr>
  <p:slideViewPr>
    <p:cSldViewPr showGuides="1">
      <p:cViewPr varScale="1">
        <p:scale>
          <a:sx n="95" d="100"/>
          <a:sy n="95" d="100"/>
        </p:scale>
        <p:origin x="186" y="96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01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1B338F-081B-4CC3-90C5-8618DD8ABD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</dgm:pt>
    <dgm:pt modelId="{40A2D86D-A257-44EB-B4F3-20F5FB680DD9}">
      <dgm:prSet phldrT="[Текст]"/>
      <dgm:spPr>
        <a:xfrm>
          <a:off x="0" y="848943"/>
          <a:ext cx="8128000" cy="33579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Венчурный Фонд Тверской области </a:t>
          </a:r>
        </a:p>
      </dgm:t>
    </dgm:pt>
    <dgm:pt modelId="{5DEEC5DE-C5DC-49CC-B56B-CE2B4C2E4573}" type="parTrans" cxnId="{90DA42BA-E75C-48F9-ACA4-D2AE737AAB9F}">
      <dgm:prSet/>
      <dgm:spPr/>
      <dgm:t>
        <a:bodyPr/>
        <a:lstStyle/>
        <a:p>
          <a:endParaRPr lang="ru-RU"/>
        </a:p>
      </dgm:t>
    </dgm:pt>
    <dgm:pt modelId="{36648888-8508-46FF-BDCE-F45CADD4FAAC}" type="sibTrans" cxnId="{90DA42BA-E75C-48F9-ACA4-D2AE737AAB9F}">
      <dgm:prSet/>
      <dgm:spPr/>
      <dgm:t>
        <a:bodyPr/>
        <a:lstStyle/>
        <a:p>
          <a:endParaRPr lang="ru-RU"/>
        </a:p>
      </dgm:t>
    </dgm:pt>
    <dgm:pt modelId="{60D290C1-BF77-48A3-BAEC-ECAF4C610284}">
      <dgm:prSet phldrT="[Текст]"/>
      <dgm:spPr>
        <a:xfrm>
          <a:off x="0" y="3105603"/>
          <a:ext cx="8128000" cy="33579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Представители УФНС, управления Росреестра, таможни и др.</a:t>
          </a:r>
        </a:p>
      </dgm:t>
    </dgm:pt>
    <dgm:pt modelId="{3AB1F5A4-44DF-4E7D-9FED-B0920D2F3757}" type="parTrans" cxnId="{D18B3CC1-0CA5-4C60-9317-70092F3A4F3F}">
      <dgm:prSet/>
      <dgm:spPr/>
      <dgm:t>
        <a:bodyPr/>
        <a:lstStyle/>
        <a:p>
          <a:endParaRPr lang="ru-RU"/>
        </a:p>
      </dgm:t>
    </dgm:pt>
    <dgm:pt modelId="{B5C6B48B-CC75-4531-BF98-A9DE2D3341EE}" type="sibTrans" cxnId="{D18B3CC1-0CA5-4C60-9317-70092F3A4F3F}">
      <dgm:prSet/>
      <dgm:spPr/>
      <dgm:t>
        <a:bodyPr/>
        <a:lstStyle/>
        <a:p>
          <a:endParaRPr lang="ru-RU"/>
        </a:p>
      </dgm:t>
    </dgm:pt>
    <dgm:pt modelId="{B894D67B-F19B-4CF1-A381-A6BB3BBAFA84}">
      <dgm:prSet/>
      <dgm:spPr>
        <a:xfrm>
          <a:off x="0" y="3857823"/>
          <a:ext cx="8128000" cy="33579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Коворкинг, конференц-залы, переговорные комнаты</a:t>
          </a:r>
        </a:p>
      </dgm:t>
    </dgm:pt>
    <dgm:pt modelId="{98FE3E03-80B2-409B-A8A7-A92B76E90E5A}" type="parTrans" cxnId="{65943209-885E-4BF1-908C-95A003DE4043}">
      <dgm:prSet/>
      <dgm:spPr/>
      <dgm:t>
        <a:bodyPr/>
        <a:lstStyle/>
        <a:p>
          <a:endParaRPr lang="ru-RU"/>
        </a:p>
      </dgm:t>
    </dgm:pt>
    <dgm:pt modelId="{0D5B99CE-B231-4611-B10E-EBCC56B7D592}" type="sibTrans" cxnId="{65943209-885E-4BF1-908C-95A003DE4043}">
      <dgm:prSet/>
      <dgm:spPr/>
      <dgm:t>
        <a:bodyPr/>
        <a:lstStyle/>
        <a:p>
          <a:endParaRPr lang="ru-RU"/>
        </a:p>
      </dgm:t>
    </dgm:pt>
    <dgm:pt modelId="{E201AC54-2CB0-4440-9ECA-4D2B6CDF5B63}">
      <dgm:prSet/>
      <dgm:spPr>
        <a:xfrm>
          <a:off x="0" y="2353383"/>
          <a:ext cx="8128000" cy="33579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Представительства кредитных организаций</a:t>
          </a:r>
        </a:p>
      </dgm:t>
    </dgm:pt>
    <dgm:pt modelId="{39428679-F37D-4356-A192-08BED9D3FAA6}" type="parTrans" cxnId="{247ED749-C306-4879-97AF-03F31E6A0B9F}">
      <dgm:prSet/>
      <dgm:spPr/>
      <dgm:t>
        <a:bodyPr/>
        <a:lstStyle/>
        <a:p>
          <a:endParaRPr lang="ru-RU"/>
        </a:p>
      </dgm:t>
    </dgm:pt>
    <dgm:pt modelId="{759C814C-4274-4B98-9F13-371A534394FE}" type="sibTrans" cxnId="{247ED749-C306-4879-97AF-03F31E6A0B9F}">
      <dgm:prSet/>
      <dgm:spPr/>
      <dgm:t>
        <a:bodyPr/>
        <a:lstStyle/>
        <a:p>
          <a:endParaRPr lang="ru-RU"/>
        </a:p>
      </dgm:t>
    </dgm:pt>
    <dgm:pt modelId="{36ADEDDD-A20E-4D88-893B-295ABF5B0EAF}">
      <dgm:prSet/>
      <dgm:spPr>
        <a:xfrm>
          <a:off x="0" y="422520"/>
          <a:ext cx="8128000" cy="33579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МФЦ для бизнеса</a:t>
          </a:r>
        </a:p>
      </dgm:t>
    </dgm:pt>
    <dgm:pt modelId="{9253F5B6-21D1-43FD-AE93-AD49BEF2C57F}" type="parTrans" cxnId="{4E3ACB4E-A242-4547-9EBC-F1DAA6107A67}">
      <dgm:prSet/>
      <dgm:spPr/>
      <dgm:t>
        <a:bodyPr/>
        <a:lstStyle/>
        <a:p>
          <a:endParaRPr lang="ru-RU"/>
        </a:p>
      </dgm:t>
    </dgm:pt>
    <dgm:pt modelId="{22E4FEE4-E54D-4F13-9936-83007E657BEC}" type="sibTrans" cxnId="{4E3ACB4E-A242-4547-9EBC-F1DAA6107A67}">
      <dgm:prSet/>
      <dgm:spPr/>
      <dgm:t>
        <a:bodyPr/>
        <a:lstStyle/>
        <a:p>
          <a:endParaRPr lang="ru-RU"/>
        </a:p>
      </dgm:t>
    </dgm:pt>
    <dgm:pt modelId="{E6918BB0-4D65-490D-905B-1F40387516A7}">
      <dgm:prSet/>
      <dgm:spPr>
        <a:xfrm>
          <a:off x="0" y="1225053"/>
          <a:ext cx="8128000" cy="33579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ЦПЭ (Центр поддержки экспорта)</a:t>
          </a:r>
        </a:p>
      </dgm:t>
    </dgm:pt>
    <dgm:pt modelId="{493BC7E2-1FD0-43B5-B5A2-7D6F2CE07502}" type="parTrans" cxnId="{E5CB09E7-26E1-4367-84FB-170C387F57DF}">
      <dgm:prSet/>
      <dgm:spPr/>
      <dgm:t>
        <a:bodyPr/>
        <a:lstStyle/>
        <a:p>
          <a:endParaRPr lang="ru-RU"/>
        </a:p>
      </dgm:t>
    </dgm:pt>
    <dgm:pt modelId="{CD3F3172-04AC-414B-A001-ED34BF345C96}" type="sibTrans" cxnId="{E5CB09E7-26E1-4367-84FB-170C387F57DF}">
      <dgm:prSet/>
      <dgm:spPr/>
      <dgm:t>
        <a:bodyPr/>
        <a:lstStyle/>
        <a:p>
          <a:endParaRPr lang="ru-RU"/>
        </a:p>
      </dgm:t>
    </dgm:pt>
    <dgm:pt modelId="{66534A04-1988-4580-A89A-6762A171A632}">
      <dgm:prSet/>
      <dgm:spPr>
        <a:xfrm>
          <a:off x="0" y="3481713"/>
          <a:ext cx="8128000" cy="33579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ГАУ «Тверской областной бизнес-инкубатор»,  ФППУК</a:t>
          </a:r>
        </a:p>
      </dgm:t>
    </dgm:pt>
    <dgm:pt modelId="{D4D7F5A9-BCC8-40CA-A7AF-EEFFAB42DF04}" type="parTrans" cxnId="{46A258F7-729C-4307-B0F7-DC32CE170DC9}">
      <dgm:prSet/>
      <dgm:spPr/>
      <dgm:t>
        <a:bodyPr/>
        <a:lstStyle/>
        <a:p>
          <a:endParaRPr lang="ru-RU"/>
        </a:p>
      </dgm:t>
    </dgm:pt>
    <dgm:pt modelId="{68022882-E6FF-4688-AFF7-C6C5787B869E}" type="sibTrans" cxnId="{46A258F7-729C-4307-B0F7-DC32CE170DC9}">
      <dgm:prSet/>
      <dgm:spPr/>
      <dgm:t>
        <a:bodyPr/>
        <a:lstStyle/>
        <a:p>
          <a:endParaRPr lang="ru-RU"/>
        </a:p>
      </dgm:t>
    </dgm:pt>
    <dgm:pt modelId="{E018D4F5-D2E5-425B-91B0-4F1EA542587D}">
      <dgm:prSet/>
      <dgm:spPr>
        <a:xfrm>
          <a:off x="0" y="1977273"/>
          <a:ext cx="8128000" cy="33579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ФРП (Фонд развития промышленности)</a:t>
          </a:r>
        </a:p>
      </dgm:t>
    </dgm:pt>
    <dgm:pt modelId="{23258B04-BDD8-4FEC-A7A6-ED921F2A17CF}" type="parTrans" cxnId="{A2164351-5195-4F75-B28F-2590616265F5}">
      <dgm:prSet/>
      <dgm:spPr/>
      <dgm:t>
        <a:bodyPr/>
        <a:lstStyle/>
        <a:p>
          <a:endParaRPr lang="ru-RU"/>
        </a:p>
      </dgm:t>
    </dgm:pt>
    <dgm:pt modelId="{9F79593E-6F81-4D38-A7B2-075EAFC07EE5}" type="sibTrans" cxnId="{A2164351-5195-4F75-B28F-2590616265F5}">
      <dgm:prSet/>
      <dgm:spPr/>
      <dgm:t>
        <a:bodyPr/>
        <a:lstStyle/>
        <a:p>
          <a:endParaRPr lang="ru-RU"/>
        </a:p>
      </dgm:t>
    </dgm:pt>
    <dgm:pt modelId="{AD655A07-075F-4D52-A96A-4A276160F14C}">
      <dgm:prSet/>
      <dgm:spPr>
        <a:xfrm>
          <a:off x="0" y="2729493"/>
          <a:ext cx="8128000" cy="33579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Представитель уполномоченного по защите прав предпринимателей</a:t>
          </a:r>
        </a:p>
      </dgm:t>
    </dgm:pt>
    <dgm:pt modelId="{321F65A2-6AEA-417C-A380-2792229CF391}" type="parTrans" cxnId="{BDDA0251-39E2-447A-98BF-0FEF282B3CA7}">
      <dgm:prSet/>
      <dgm:spPr/>
      <dgm:t>
        <a:bodyPr/>
        <a:lstStyle/>
        <a:p>
          <a:endParaRPr lang="ru-RU"/>
        </a:p>
      </dgm:t>
    </dgm:pt>
    <dgm:pt modelId="{7401AE71-DCEC-4D63-A7CA-4D975EE8BF28}" type="sibTrans" cxnId="{BDDA0251-39E2-447A-98BF-0FEF282B3CA7}">
      <dgm:prSet/>
      <dgm:spPr/>
      <dgm:t>
        <a:bodyPr/>
        <a:lstStyle/>
        <a:p>
          <a:endParaRPr lang="ru-RU"/>
        </a:p>
      </dgm:t>
    </dgm:pt>
    <dgm:pt modelId="{2A6F7832-2A71-4494-B160-E885231B5EFA}">
      <dgm:prSet phldrT="[Текст]"/>
      <dgm:spPr>
        <a:xfrm>
          <a:off x="0" y="83533"/>
          <a:ext cx="8128000" cy="33579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 Фонд содействию кредитования МСП</a:t>
          </a: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Тверской области</a:t>
          </a:r>
        </a:p>
      </dgm:t>
    </dgm:pt>
    <dgm:pt modelId="{F3E5C75A-0D04-4959-97F8-0FB2195A612D}" type="sibTrans" cxnId="{28081664-FCAB-4D45-AE0B-EB45A64C1C7D}">
      <dgm:prSet/>
      <dgm:spPr/>
      <dgm:t>
        <a:bodyPr/>
        <a:lstStyle/>
        <a:p>
          <a:endParaRPr lang="ru-RU"/>
        </a:p>
      </dgm:t>
    </dgm:pt>
    <dgm:pt modelId="{7F932066-C86A-4E6E-8202-5D7A3D4333D0}" type="parTrans" cxnId="{28081664-FCAB-4D45-AE0B-EB45A64C1C7D}">
      <dgm:prSet/>
      <dgm:spPr/>
      <dgm:t>
        <a:bodyPr/>
        <a:lstStyle/>
        <a:p>
          <a:endParaRPr lang="ru-RU"/>
        </a:p>
      </dgm:t>
    </dgm:pt>
    <dgm:pt modelId="{F3EAB105-8F95-414F-8142-B5CCE0FE8A4B}">
      <dgm:prSet/>
      <dgm:spPr>
        <a:xfrm>
          <a:off x="0" y="1601163"/>
          <a:ext cx="8128000" cy="33579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Font typeface="Times New Roman" panose="02020603050405020304" pitchFamily="18" charset="0"/>
            <a:buNone/>
          </a:pPr>
          <a:r>
            <a:rPr lang="ru-R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ЦПП (Центр поддержки предпринимательства)</a:t>
          </a:r>
        </a:p>
      </dgm:t>
    </dgm:pt>
    <dgm:pt modelId="{F5AF4C9F-B787-44CA-8789-EFFC5004E581}" type="parTrans" cxnId="{B276F812-EDE3-4194-9B64-E04D17B50382}">
      <dgm:prSet/>
      <dgm:spPr/>
      <dgm:t>
        <a:bodyPr/>
        <a:lstStyle/>
        <a:p>
          <a:endParaRPr lang="ru-RU"/>
        </a:p>
      </dgm:t>
    </dgm:pt>
    <dgm:pt modelId="{75A46709-6282-4064-832A-B8E61BBC1846}" type="sibTrans" cxnId="{B276F812-EDE3-4194-9B64-E04D17B50382}">
      <dgm:prSet/>
      <dgm:spPr/>
      <dgm:t>
        <a:bodyPr/>
        <a:lstStyle/>
        <a:p>
          <a:endParaRPr lang="ru-RU"/>
        </a:p>
      </dgm:t>
    </dgm:pt>
    <dgm:pt modelId="{0573FB20-B39B-4938-8E35-FBBF4DD83230}">
      <dgm:prSet/>
      <dgm:spPr>
        <a:xfrm>
          <a:off x="0" y="4645518"/>
          <a:ext cx="8128000" cy="33579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Представители контрольных структур</a:t>
          </a:r>
        </a:p>
      </dgm:t>
    </dgm:pt>
    <dgm:pt modelId="{175E2875-746C-43BE-A5C7-D315E056B5B8}" type="parTrans" cxnId="{D42700B9-3800-4A6D-B8E4-4FDFF0D163F1}">
      <dgm:prSet/>
      <dgm:spPr/>
      <dgm:t>
        <a:bodyPr/>
        <a:lstStyle/>
        <a:p>
          <a:endParaRPr lang="ru-RU"/>
        </a:p>
      </dgm:t>
    </dgm:pt>
    <dgm:pt modelId="{9A1D5EB8-D42F-4FED-A9CD-63A33CABB24E}" type="sibTrans" cxnId="{D42700B9-3800-4A6D-B8E4-4FDFF0D163F1}">
      <dgm:prSet/>
      <dgm:spPr/>
      <dgm:t>
        <a:bodyPr/>
        <a:lstStyle/>
        <a:p>
          <a:endParaRPr lang="ru-RU"/>
        </a:p>
      </dgm:t>
    </dgm:pt>
    <dgm:pt modelId="{3AD73006-0552-49CA-9001-A3C0F55F4C23}">
      <dgm:prSet/>
      <dgm:spPr>
        <a:xfrm>
          <a:off x="0" y="4233933"/>
          <a:ext cx="8128000" cy="33579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Представитель органов власти</a:t>
          </a:r>
        </a:p>
      </dgm:t>
    </dgm:pt>
    <dgm:pt modelId="{61478A30-FC02-4C05-A9D4-A073A29EA2C9}" type="parTrans" cxnId="{CE1AC891-7BD8-4394-90F1-0BAA02E3219D}">
      <dgm:prSet/>
      <dgm:spPr/>
      <dgm:t>
        <a:bodyPr/>
        <a:lstStyle/>
        <a:p>
          <a:endParaRPr lang="ru-RU"/>
        </a:p>
      </dgm:t>
    </dgm:pt>
    <dgm:pt modelId="{14A8422C-04EF-4587-AD8F-FD67C087A52A}" type="sibTrans" cxnId="{CE1AC891-7BD8-4394-90F1-0BAA02E3219D}">
      <dgm:prSet/>
      <dgm:spPr/>
      <dgm:t>
        <a:bodyPr/>
        <a:lstStyle/>
        <a:p>
          <a:endParaRPr lang="ru-RU"/>
        </a:p>
      </dgm:t>
    </dgm:pt>
    <dgm:pt modelId="{FCC6FB03-B4F2-4422-BBB2-560A35916309}">
      <dgm:prSet/>
      <dgm:spPr>
        <a:xfrm>
          <a:off x="0" y="5031332"/>
          <a:ext cx="8128000" cy="33579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Нотариус</a:t>
          </a:r>
        </a:p>
      </dgm:t>
    </dgm:pt>
    <dgm:pt modelId="{F5C38641-EF9B-4A26-9100-A44F13B2F685}" type="parTrans" cxnId="{B2AA2B5A-4C35-41C8-9828-EF3EA3DB9432}">
      <dgm:prSet/>
      <dgm:spPr/>
      <dgm:t>
        <a:bodyPr/>
        <a:lstStyle/>
        <a:p>
          <a:endParaRPr lang="ru-RU"/>
        </a:p>
      </dgm:t>
    </dgm:pt>
    <dgm:pt modelId="{B43FCD0A-EF7D-4858-A4E5-93E1AFCF1479}" type="sibTrans" cxnId="{B2AA2B5A-4C35-41C8-9828-EF3EA3DB9432}">
      <dgm:prSet/>
      <dgm:spPr/>
      <dgm:t>
        <a:bodyPr/>
        <a:lstStyle/>
        <a:p>
          <a:endParaRPr lang="ru-RU"/>
        </a:p>
      </dgm:t>
    </dgm:pt>
    <dgm:pt modelId="{F84F04B5-8E85-408A-AFF6-6A58177DB07F}" type="pres">
      <dgm:prSet presAssocID="{AC1B338F-081B-4CC3-90C5-8618DD8ABDBF}" presName="linear" presStyleCnt="0">
        <dgm:presLayoutVars>
          <dgm:animLvl val="lvl"/>
          <dgm:resizeHandles val="exact"/>
        </dgm:presLayoutVars>
      </dgm:prSet>
      <dgm:spPr/>
    </dgm:pt>
    <dgm:pt modelId="{9FDC22EC-D40E-4BA7-A338-808CDCA9249D}" type="pres">
      <dgm:prSet presAssocID="{2A6F7832-2A71-4494-B160-E885231B5EFA}" presName="parentText" presStyleLbl="node1" presStyleIdx="0" presStyleCnt="14" custLinFactNeighborX="804" custLinFactNeighborY="-32714">
        <dgm:presLayoutVars>
          <dgm:chMax val="0"/>
          <dgm:bulletEnabled val="1"/>
        </dgm:presLayoutVars>
      </dgm:prSet>
      <dgm:spPr/>
    </dgm:pt>
    <dgm:pt modelId="{E3FFB508-5130-4CD2-9B38-CD302A040EEA}" type="pres">
      <dgm:prSet presAssocID="{F3E5C75A-0D04-4959-97F8-0FB2195A612D}" presName="spacer" presStyleCnt="0"/>
      <dgm:spPr/>
    </dgm:pt>
    <dgm:pt modelId="{FDBEB581-AE0B-4923-AE3A-D1DCF898241F}" type="pres">
      <dgm:prSet presAssocID="{36ADEDDD-A20E-4D88-893B-295ABF5B0EAF}" presName="parentText" presStyleLbl="node1" presStyleIdx="1" presStyleCnt="14" custLinFactNeighborY="11572">
        <dgm:presLayoutVars>
          <dgm:chMax val="0"/>
          <dgm:bulletEnabled val="1"/>
        </dgm:presLayoutVars>
      </dgm:prSet>
      <dgm:spPr/>
    </dgm:pt>
    <dgm:pt modelId="{5ED85561-0063-4CE5-9DB8-1E4DB16AF9A3}" type="pres">
      <dgm:prSet presAssocID="{22E4FEE4-E54D-4F13-9936-83007E657BEC}" presName="spacer" presStyleCnt="0"/>
      <dgm:spPr/>
    </dgm:pt>
    <dgm:pt modelId="{6A4C26A2-1A38-4D5E-9BCE-E3999FE8E097}" type="pres">
      <dgm:prSet presAssocID="{40A2D86D-A257-44EB-B4F3-20F5FB680DD9}" presName="parentText" presStyleLbl="node1" presStyleIdx="2" presStyleCnt="14">
        <dgm:presLayoutVars>
          <dgm:chMax val="0"/>
          <dgm:bulletEnabled val="1"/>
        </dgm:presLayoutVars>
      </dgm:prSet>
      <dgm:spPr/>
    </dgm:pt>
    <dgm:pt modelId="{76A21B9B-DA96-4A5B-BA1B-DCFE0839C6F9}" type="pres">
      <dgm:prSet presAssocID="{36648888-8508-46FF-BDCE-F45CADD4FAAC}" presName="spacer" presStyleCnt="0"/>
      <dgm:spPr/>
    </dgm:pt>
    <dgm:pt modelId="{F0405C45-E09D-4409-9298-331CA585941F}" type="pres">
      <dgm:prSet presAssocID="{E6918BB0-4D65-490D-905B-1F40387516A7}" presName="parentText" presStyleLbl="node1" presStyleIdx="3" presStyleCnt="14">
        <dgm:presLayoutVars>
          <dgm:chMax val="0"/>
          <dgm:bulletEnabled val="1"/>
        </dgm:presLayoutVars>
      </dgm:prSet>
      <dgm:spPr/>
    </dgm:pt>
    <dgm:pt modelId="{C501B653-F81A-4548-8B67-C3E0F3B44FB7}" type="pres">
      <dgm:prSet presAssocID="{CD3F3172-04AC-414B-A001-ED34BF345C96}" presName="spacer" presStyleCnt="0"/>
      <dgm:spPr/>
    </dgm:pt>
    <dgm:pt modelId="{20DC813D-838E-4085-92F6-999BB2E619EC}" type="pres">
      <dgm:prSet presAssocID="{F3EAB105-8F95-414F-8142-B5CCE0FE8A4B}" presName="parentText" presStyleLbl="node1" presStyleIdx="4" presStyleCnt="14">
        <dgm:presLayoutVars>
          <dgm:chMax val="0"/>
          <dgm:bulletEnabled val="1"/>
        </dgm:presLayoutVars>
      </dgm:prSet>
      <dgm:spPr/>
    </dgm:pt>
    <dgm:pt modelId="{8DC21C8F-22B3-41CD-81DA-D67BFFB5F648}" type="pres">
      <dgm:prSet presAssocID="{75A46709-6282-4064-832A-B8E61BBC1846}" presName="spacer" presStyleCnt="0"/>
      <dgm:spPr/>
    </dgm:pt>
    <dgm:pt modelId="{46BECAB0-AD64-488B-974E-296CD6CCCFCD}" type="pres">
      <dgm:prSet presAssocID="{E018D4F5-D2E5-425B-91B0-4F1EA542587D}" presName="parentText" presStyleLbl="node1" presStyleIdx="5" presStyleCnt="14" custLinFactNeighborX="-625">
        <dgm:presLayoutVars>
          <dgm:chMax val="0"/>
          <dgm:bulletEnabled val="1"/>
        </dgm:presLayoutVars>
      </dgm:prSet>
      <dgm:spPr/>
    </dgm:pt>
    <dgm:pt modelId="{95AE32D3-0A77-4331-96B6-4F7CFD26CA5F}" type="pres">
      <dgm:prSet presAssocID="{9F79593E-6F81-4D38-A7B2-075EAFC07EE5}" presName="spacer" presStyleCnt="0"/>
      <dgm:spPr/>
    </dgm:pt>
    <dgm:pt modelId="{4AA13717-07EA-406E-ACB3-C7AA819B0549}" type="pres">
      <dgm:prSet presAssocID="{E201AC54-2CB0-4440-9ECA-4D2B6CDF5B63}" presName="parentText" presStyleLbl="node1" presStyleIdx="6" presStyleCnt="14">
        <dgm:presLayoutVars>
          <dgm:chMax val="0"/>
          <dgm:bulletEnabled val="1"/>
        </dgm:presLayoutVars>
      </dgm:prSet>
      <dgm:spPr/>
    </dgm:pt>
    <dgm:pt modelId="{138FB2FE-F5EE-4D4D-81E4-282DD84CB091}" type="pres">
      <dgm:prSet presAssocID="{759C814C-4274-4B98-9F13-371A534394FE}" presName="spacer" presStyleCnt="0"/>
      <dgm:spPr/>
    </dgm:pt>
    <dgm:pt modelId="{91314632-8ECF-4A17-A969-DF62C9F13533}" type="pres">
      <dgm:prSet presAssocID="{AD655A07-075F-4D52-A96A-4A276160F14C}" presName="parentText" presStyleLbl="node1" presStyleIdx="7" presStyleCnt="14">
        <dgm:presLayoutVars>
          <dgm:chMax val="0"/>
          <dgm:bulletEnabled val="1"/>
        </dgm:presLayoutVars>
      </dgm:prSet>
      <dgm:spPr/>
    </dgm:pt>
    <dgm:pt modelId="{D8E02AF9-D7C4-4963-B43B-5938BDD2E878}" type="pres">
      <dgm:prSet presAssocID="{7401AE71-DCEC-4D63-A7CA-4D975EE8BF28}" presName="spacer" presStyleCnt="0"/>
      <dgm:spPr/>
    </dgm:pt>
    <dgm:pt modelId="{A5A95934-29B7-4D4D-A431-B8CCFE92D5EA}" type="pres">
      <dgm:prSet presAssocID="{60D290C1-BF77-48A3-BAEC-ECAF4C610284}" presName="parentText" presStyleLbl="node1" presStyleIdx="8" presStyleCnt="14">
        <dgm:presLayoutVars>
          <dgm:chMax val="0"/>
          <dgm:bulletEnabled val="1"/>
        </dgm:presLayoutVars>
      </dgm:prSet>
      <dgm:spPr/>
    </dgm:pt>
    <dgm:pt modelId="{82970AE0-F81C-4E98-8520-A5A4B19183CD}" type="pres">
      <dgm:prSet presAssocID="{B5C6B48B-CC75-4531-BF98-A9DE2D3341EE}" presName="spacer" presStyleCnt="0"/>
      <dgm:spPr/>
    </dgm:pt>
    <dgm:pt modelId="{3BEBC413-9A20-40B4-A7D2-3790B6EFF364}" type="pres">
      <dgm:prSet presAssocID="{66534A04-1988-4580-A89A-6762A171A632}" presName="parentText" presStyleLbl="node1" presStyleIdx="9" presStyleCnt="14">
        <dgm:presLayoutVars>
          <dgm:chMax val="0"/>
          <dgm:bulletEnabled val="1"/>
        </dgm:presLayoutVars>
      </dgm:prSet>
      <dgm:spPr/>
    </dgm:pt>
    <dgm:pt modelId="{5907D60B-09AD-4EA3-8186-FDAB1843F6D5}" type="pres">
      <dgm:prSet presAssocID="{68022882-E6FF-4688-AFF7-C6C5787B869E}" presName="spacer" presStyleCnt="0"/>
      <dgm:spPr/>
    </dgm:pt>
    <dgm:pt modelId="{82C17FF8-4040-4D97-BF08-65F1D7228D1A}" type="pres">
      <dgm:prSet presAssocID="{B894D67B-F19B-4CF1-A381-A6BB3BBAFA84}" presName="parentText" presStyleLbl="node1" presStyleIdx="10" presStyleCnt="14">
        <dgm:presLayoutVars>
          <dgm:chMax val="0"/>
          <dgm:bulletEnabled val="1"/>
        </dgm:presLayoutVars>
      </dgm:prSet>
      <dgm:spPr/>
    </dgm:pt>
    <dgm:pt modelId="{09A8FFB1-E216-434E-8010-6828BE20531D}" type="pres">
      <dgm:prSet presAssocID="{0D5B99CE-B231-4611-B10E-EBCC56B7D592}" presName="spacer" presStyleCnt="0"/>
      <dgm:spPr/>
    </dgm:pt>
    <dgm:pt modelId="{B24C35EE-E31B-424D-9159-EA9055CAE5E4}" type="pres">
      <dgm:prSet presAssocID="{3AD73006-0552-49CA-9001-A3C0F55F4C23}" presName="parentText" presStyleLbl="node1" presStyleIdx="11" presStyleCnt="14">
        <dgm:presLayoutVars>
          <dgm:chMax val="0"/>
          <dgm:bulletEnabled val="1"/>
        </dgm:presLayoutVars>
      </dgm:prSet>
      <dgm:spPr/>
    </dgm:pt>
    <dgm:pt modelId="{250F68FA-FBCE-41DB-95FB-3B9C0AE76AB9}" type="pres">
      <dgm:prSet presAssocID="{14A8422C-04EF-4587-AD8F-FD67C087A52A}" presName="spacer" presStyleCnt="0"/>
      <dgm:spPr/>
    </dgm:pt>
    <dgm:pt modelId="{348FA52E-87F2-44B8-A460-8A85C6ECB82F}" type="pres">
      <dgm:prSet presAssocID="{0573FB20-B39B-4938-8E35-FBBF4DD83230}" presName="parentText" presStyleLbl="node1" presStyleIdx="12" presStyleCnt="14" custLinFactNeighborY="87983">
        <dgm:presLayoutVars>
          <dgm:chMax val="0"/>
          <dgm:bulletEnabled val="1"/>
        </dgm:presLayoutVars>
      </dgm:prSet>
      <dgm:spPr/>
    </dgm:pt>
    <dgm:pt modelId="{63F18BE3-F868-47CC-BF4A-3C28D26F43A4}" type="pres">
      <dgm:prSet presAssocID="{9A1D5EB8-D42F-4FED-A9CD-63A33CABB24E}" presName="spacer" presStyleCnt="0"/>
      <dgm:spPr/>
    </dgm:pt>
    <dgm:pt modelId="{F7898378-570F-437D-9972-46D46D653AA2}" type="pres">
      <dgm:prSet presAssocID="{FCC6FB03-B4F2-4422-BBB2-560A35916309}" presName="parentText" presStyleLbl="node1" presStyleIdx="13" presStyleCnt="14" custLinFactY="1447" custLinFactNeighborY="100000">
        <dgm:presLayoutVars>
          <dgm:chMax val="0"/>
          <dgm:bulletEnabled val="1"/>
        </dgm:presLayoutVars>
      </dgm:prSet>
      <dgm:spPr/>
    </dgm:pt>
  </dgm:ptLst>
  <dgm:cxnLst>
    <dgm:cxn modelId="{255F7C04-EB5D-47CA-8A48-D4563C473843}" type="presOf" srcId="{36ADEDDD-A20E-4D88-893B-295ABF5B0EAF}" destId="{FDBEB581-AE0B-4923-AE3A-D1DCF898241F}" srcOrd="0" destOrd="0" presId="urn:microsoft.com/office/officeart/2005/8/layout/vList2"/>
    <dgm:cxn modelId="{65943209-885E-4BF1-908C-95A003DE4043}" srcId="{AC1B338F-081B-4CC3-90C5-8618DD8ABDBF}" destId="{B894D67B-F19B-4CF1-A381-A6BB3BBAFA84}" srcOrd="10" destOrd="0" parTransId="{98FE3E03-80B2-409B-A8A7-A92B76E90E5A}" sibTransId="{0D5B99CE-B231-4611-B10E-EBCC56B7D592}"/>
    <dgm:cxn modelId="{F29FD20B-68A1-4E7C-9B12-E3E842C2BC8F}" type="presOf" srcId="{40A2D86D-A257-44EB-B4F3-20F5FB680DD9}" destId="{6A4C26A2-1A38-4D5E-9BCE-E3999FE8E097}" srcOrd="0" destOrd="0" presId="urn:microsoft.com/office/officeart/2005/8/layout/vList2"/>
    <dgm:cxn modelId="{B276F812-EDE3-4194-9B64-E04D17B50382}" srcId="{AC1B338F-081B-4CC3-90C5-8618DD8ABDBF}" destId="{F3EAB105-8F95-414F-8142-B5CCE0FE8A4B}" srcOrd="4" destOrd="0" parTransId="{F5AF4C9F-B787-44CA-8789-EFFC5004E581}" sibTransId="{75A46709-6282-4064-832A-B8E61BBC1846}"/>
    <dgm:cxn modelId="{9AB0753F-7D8B-415F-8409-7F0F64EDD467}" type="presOf" srcId="{FCC6FB03-B4F2-4422-BBB2-560A35916309}" destId="{F7898378-570F-437D-9972-46D46D653AA2}" srcOrd="0" destOrd="0" presId="urn:microsoft.com/office/officeart/2005/8/layout/vList2"/>
    <dgm:cxn modelId="{28081664-FCAB-4D45-AE0B-EB45A64C1C7D}" srcId="{AC1B338F-081B-4CC3-90C5-8618DD8ABDBF}" destId="{2A6F7832-2A71-4494-B160-E885231B5EFA}" srcOrd="0" destOrd="0" parTransId="{7F932066-C86A-4E6E-8202-5D7A3D4333D0}" sibTransId="{F3E5C75A-0D04-4959-97F8-0FB2195A612D}"/>
    <dgm:cxn modelId="{247ED749-C306-4879-97AF-03F31E6A0B9F}" srcId="{AC1B338F-081B-4CC3-90C5-8618DD8ABDBF}" destId="{E201AC54-2CB0-4440-9ECA-4D2B6CDF5B63}" srcOrd="6" destOrd="0" parTransId="{39428679-F37D-4356-A192-08BED9D3FAA6}" sibTransId="{759C814C-4274-4B98-9F13-371A534394FE}"/>
    <dgm:cxn modelId="{F519A04A-C975-4FE1-9374-0F29D5E936CA}" type="presOf" srcId="{0573FB20-B39B-4938-8E35-FBBF4DD83230}" destId="{348FA52E-87F2-44B8-A460-8A85C6ECB82F}" srcOrd="0" destOrd="0" presId="urn:microsoft.com/office/officeart/2005/8/layout/vList2"/>
    <dgm:cxn modelId="{17F46B4E-0738-4AB8-B260-2531371DCE3D}" type="presOf" srcId="{AC1B338F-081B-4CC3-90C5-8618DD8ABDBF}" destId="{F84F04B5-8E85-408A-AFF6-6A58177DB07F}" srcOrd="0" destOrd="0" presId="urn:microsoft.com/office/officeart/2005/8/layout/vList2"/>
    <dgm:cxn modelId="{4E3ACB4E-A242-4547-9EBC-F1DAA6107A67}" srcId="{AC1B338F-081B-4CC3-90C5-8618DD8ABDBF}" destId="{36ADEDDD-A20E-4D88-893B-295ABF5B0EAF}" srcOrd="1" destOrd="0" parTransId="{9253F5B6-21D1-43FD-AE93-AD49BEF2C57F}" sibTransId="{22E4FEE4-E54D-4F13-9936-83007E657BEC}"/>
    <dgm:cxn modelId="{BDDA0251-39E2-447A-98BF-0FEF282B3CA7}" srcId="{AC1B338F-081B-4CC3-90C5-8618DD8ABDBF}" destId="{AD655A07-075F-4D52-A96A-4A276160F14C}" srcOrd="7" destOrd="0" parTransId="{321F65A2-6AEA-417C-A380-2792229CF391}" sibTransId="{7401AE71-DCEC-4D63-A7CA-4D975EE8BF28}"/>
    <dgm:cxn modelId="{A2164351-5195-4F75-B28F-2590616265F5}" srcId="{AC1B338F-081B-4CC3-90C5-8618DD8ABDBF}" destId="{E018D4F5-D2E5-425B-91B0-4F1EA542587D}" srcOrd="5" destOrd="0" parTransId="{23258B04-BDD8-4FEC-A7A6-ED921F2A17CF}" sibTransId="{9F79593E-6F81-4D38-A7B2-075EAFC07EE5}"/>
    <dgm:cxn modelId="{B2AA2B5A-4C35-41C8-9828-EF3EA3DB9432}" srcId="{AC1B338F-081B-4CC3-90C5-8618DD8ABDBF}" destId="{FCC6FB03-B4F2-4422-BBB2-560A35916309}" srcOrd="13" destOrd="0" parTransId="{F5C38641-EF9B-4A26-9100-A44F13B2F685}" sibTransId="{B43FCD0A-EF7D-4858-A4E5-93E1AFCF1479}"/>
    <dgm:cxn modelId="{CE1AC891-7BD8-4394-90F1-0BAA02E3219D}" srcId="{AC1B338F-081B-4CC3-90C5-8618DD8ABDBF}" destId="{3AD73006-0552-49CA-9001-A3C0F55F4C23}" srcOrd="11" destOrd="0" parTransId="{61478A30-FC02-4C05-A9D4-A073A29EA2C9}" sibTransId="{14A8422C-04EF-4587-AD8F-FD67C087A52A}"/>
    <dgm:cxn modelId="{9CCF4393-D241-4CAA-88D3-7FC3D378789C}" type="presOf" srcId="{2A6F7832-2A71-4494-B160-E885231B5EFA}" destId="{9FDC22EC-D40E-4BA7-A338-808CDCA9249D}" srcOrd="0" destOrd="0" presId="urn:microsoft.com/office/officeart/2005/8/layout/vList2"/>
    <dgm:cxn modelId="{CD51379C-EEB0-4A19-9BBD-FBBFDB3BFF75}" type="presOf" srcId="{E201AC54-2CB0-4440-9ECA-4D2B6CDF5B63}" destId="{4AA13717-07EA-406E-ACB3-C7AA819B0549}" srcOrd="0" destOrd="0" presId="urn:microsoft.com/office/officeart/2005/8/layout/vList2"/>
    <dgm:cxn modelId="{CFFC3DA6-B02F-4505-85DF-8D7BA65102BF}" type="presOf" srcId="{E6918BB0-4D65-490D-905B-1F40387516A7}" destId="{F0405C45-E09D-4409-9298-331CA585941F}" srcOrd="0" destOrd="0" presId="urn:microsoft.com/office/officeart/2005/8/layout/vList2"/>
    <dgm:cxn modelId="{EAE3A7AA-CF00-4F76-98AF-4F90240D10D8}" type="presOf" srcId="{60D290C1-BF77-48A3-BAEC-ECAF4C610284}" destId="{A5A95934-29B7-4D4D-A431-B8CCFE92D5EA}" srcOrd="0" destOrd="0" presId="urn:microsoft.com/office/officeart/2005/8/layout/vList2"/>
    <dgm:cxn modelId="{D42700B9-3800-4A6D-B8E4-4FDFF0D163F1}" srcId="{AC1B338F-081B-4CC3-90C5-8618DD8ABDBF}" destId="{0573FB20-B39B-4938-8E35-FBBF4DD83230}" srcOrd="12" destOrd="0" parTransId="{175E2875-746C-43BE-A5C7-D315E056B5B8}" sibTransId="{9A1D5EB8-D42F-4FED-A9CD-63A33CABB24E}"/>
    <dgm:cxn modelId="{90DA42BA-E75C-48F9-ACA4-D2AE737AAB9F}" srcId="{AC1B338F-081B-4CC3-90C5-8618DD8ABDBF}" destId="{40A2D86D-A257-44EB-B4F3-20F5FB680DD9}" srcOrd="2" destOrd="0" parTransId="{5DEEC5DE-C5DC-49CC-B56B-CE2B4C2E4573}" sibTransId="{36648888-8508-46FF-BDCE-F45CADD4FAAC}"/>
    <dgm:cxn modelId="{D18B3CC1-0CA5-4C60-9317-70092F3A4F3F}" srcId="{AC1B338F-081B-4CC3-90C5-8618DD8ABDBF}" destId="{60D290C1-BF77-48A3-BAEC-ECAF4C610284}" srcOrd="8" destOrd="0" parTransId="{3AB1F5A4-44DF-4E7D-9FED-B0920D2F3757}" sibTransId="{B5C6B48B-CC75-4531-BF98-A9DE2D3341EE}"/>
    <dgm:cxn modelId="{289AA4CA-C8A5-492A-A5D1-987E1F1DE6CB}" type="presOf" srcId="{B894D67B-F19B-4CF1-A381-A6BB3BBAFA84}" destId="{82C17FF8-4040-4D97-BF08-65F1D7228D1A}" srcOrd="0" destOrd="0" presId="urn:microsoft.com/office/officeart/2005/8/layout/vList2"/>
    <dgm:cxn modelId="{780854CD-BA58-4169-9CB7-6FD97ECFA4EC}" type="presOf" srcId="{66534A04-1988-4580-A89A-6762A171A632}" destId="{3BEBC413-9A20-40B4-A7D2-3790B6EFF364}" srcOrd="0" destOrd="0" presId="urn:microsoft.com/office/officeart/2005/8/layout/vList2"/>
    <dgm:cxn modelId="{4681B5CF-3195-4E71-B347-22CA664F3C85}" type="presOf" srcId="{3AD73006-0552-49CA-9001-A3C0F55F4C23}" destId="{B24C35EE-E31B-424D-9159-EA9055CAE5E4}" srcOrd="0" destOrd="0" presId="urn:microsoft.com/office/officeart/2005/8/layout/vList2"/>
    <dgm:cxn modelId="{C0F2E8E1-3974-4DB2-B8C7-B22786C78D18}" type="presOf" srcId="{E018D4F5-D2E5-425B-91B0-4F1EA542587D}" destId="{46BECAB0-AD64-488B-974E-296CD6CCCFCD}" srcOrd="0" destOrd="0" presId="urn:microsoft.com/office/officeart/2005/8/layout/vList2"/>
    <dgm:cxn modelId="{E5CB09E7-26E1-4367-84FB-170C387F57DF}" srcId="{AC1B338F-081B-4CC3-90C5-8618DD8ABDBF}" destId="{E6918BB0-4D65-490D-905B-1F40387516A7}" srcOrd="3" destOrd="0" parTransId="{493BC7E2-1FD0-43B5-B5A2-7D6F2CE07502}" sibTransId="{CD3F3172-04AC-414B-A001-ED34BF345C96}"/>
    <dgm:cxn modelId="{60876BF0-F624-47CD-900C-92D74AE64CFB}" type="presOf" srcId="{F3EAB105-8F95-414F-8142-B5CCE0FE8A4B}" destId="{20DC813D-838E-4085-92F6-999BB2E619EC}" srcOrd="0" destOrd="0" presId="urn:microsoft.com/office/officeart/2005/8/layout/vList2"/>
    <dgm:cxn modelId="{9EA663F3-13C3-4871-8857-C7A7579D5FB5}" type="presOf" srcId="{AD655A07-075F-4D52-A96A-4A276160F14C}" destId="{91314632-8ECF-4A17-A969-DF62C9F13533}" srcOrd="0" destOrd="0" presId="urn:microsoft.com/office/officeart/2005/8/layout/vList2"/>
    <dgm:cxn modelId="{46A258F7-729C-4307-B0F7-DC32CE170DC9}" srcId="{AC1B338F-081B-4CC3-90C5-8618DD8ABDBF}" destId="{66534A04-1988-4580-A89A-6762A171A632}" srcOrd="9" destOrd="0" parTransId="{D4D7F5A9-BCC8-40CA-A7AF-EEFFAB42DF04}" sibTransId="{68022882-E6FF-4688-AFF7-C6C5787B869E}"/>
    <dgm:cxn modelId="{FE20D0C0-9D30-403B-BE07-58E1DC254381}" type="presParOf" srcId="{F84F04B5-8E85-408A-AFF6-6A58177DB07F}" destId="{9FDC22EC-D40E-4BA7-A338-808CDCA9249D}" srcOrd="0" destOrd="0" presId="urn:microsoft.com/office/officeart/2005/8/layout/vList2"/>
    <dgm:cxn modelId="{B02F90F7-57FB-4951-913E-493987ACC172}" type="presParOf" srcId="{F84F04B5-8E85-408A-AFF6-6A58177DB07F}" destId="{E3FFB508-5130-4CD2-9B38-CD302A040EEA}" srcOrd="1" destOrd="0" presId="urn:microsoft.com/office/officeart/2005/8/layout/vList2"/>
    <dgm:cxn modelId="{905C4967-605F-4C2A-8DBA-38BDE9E72AFF}" type="presParOf" srcId="{F84F04B5-8E85-408A-AFF6-6A58177DB07F}" destId="{FDBEB581-AE0B-4923-AE3A-D1DCF898241F}" srcOrd="2" destOrd="0" presId="urn:microsoft.com/office/officeart/2005/8/layout/vList2"/>
    <dgm:cxn modelId="{C6A4CDCC-462B-4239-AF97-1B9E7E428362}" type="presParOf" srcId="{F84F04B5-8E85-408A-AFF6-6A58177DB07F}" destId="{5ED85561-0063-4CE5-9DB8-1E4DB16AF9A3}" srcOrd="3" destOrd="0" presId="urn:microsoft.com/office/officeart/2005/8/layout/vList2"/>
    <dgm:cxn modelId="{0984C28B-A2D3-4662-BB03-2462E6644DE5}" type="presParOf" srcId="{F84F04B5-8E85-408A-AFF6-6A58177DB07F}" destId="{6A4C26A2-1A38-4D5E-9BCE-E3999FE8E097}" srcOrd="4" destOrd="0" presId="urn:microsoft.com/office/officeart/2005/8/layout/vList2"/>
    <dgm:cxn modelId="{0A7E84E1-831A-4A4D-AF35-CD39DB9C3D82}" type="presParOf" srcId="{F84F04B5-8E85-408A-AFF6-6A58177DB07F}" destId="{76A21B9B-DA96-4A5B-BA1B-DCFE0839C6F9}" srcOrd="5" destOrd="0" presId="urn:microsoft.com/office/officeart/2005/8/layout/vList2"/>
    <dgm:cxn modelId="{EC388FAB-54BD-4E15-A3E2-4603975191D8}" type="presParOf" srcId="{F84F04B5-8E85-408A-AFF6-6A58177DB07F}" destId="{F0405C45-E09D-4409-9298-331CA585941F}" srcOrd="6" destOrd="0" presId="urn:microsoft.com/office/officeart/2005/8/layout/vList2"/>
    <dgm:cxn modelId="{C73E8C85-26C5-40FE-ACA2-0BE9C92E225E}" type="presParOf" srcId="{F84F04B5-8E85-408A-AFF6-6A58177DB07F}" destId="{C501B653-F81A-4548-8B67-C3E0F3B44FB7}" srcOrd="7" destOrd="0" presId="urn:microsoft.com/office/officeart/2005/8/layout/vList2"/>
    <dgm:cxn modelId="{35625BDD-12AE-49B2-860D-8D0F8D4CC711}" type="presParOf" srcId="{F84F04B5-8E85-408A-AFF6-6A58177DB07F}" destId="{20DC813D-838E-4085-92F6-999BB2E619EC}" srcOrd="8" destOrd="0" presId="urn:microsoft.com/office/officeart/2005/8/layout/vList2"/>
    <dgm:cxn modelId="{22452704-AF81-4953-ADA3-23BE2901CCEC}" type="presParOf" srcId="{F84F04B5-8E85-408A-AFF6-6A58177DB07F}" destId="{8DC21C8F-22B3-41CD-81DA-D67BFFB5F648}" srcOrd="9" destOrd="0" presId="urn:microsoft.com/office/officeart/2005/8/layout/vList2"/>
    <dgm:cxn modelId="{BF9CBE05-B934-458F-88BE-7477EBA0E32B}" type="presParOf" srcId="{F84F04B5-8E85-408A-AFF6-6A58177DB07F}" destId="{46BECAB0-AD64-488B-974E-296CD6CCCFCD}" srcOrd="10" destOrd="0" presId="urn:microsoft.com/office/officeart/2005/8/layout/vList2"/>
    <dgm:cxn modelId="{4910F11B-31B8-4322-8EC1-5A94D721E68F}" type="presParOf" srcId="{F84F04B5-8E85-408A-AFF6-6A58177DB07F}" destId="{95AE32D3-0A77-4331-96B6-4F7CFD26CA5F}" srcOrd="11" destOrd="0" presId="urn:microsoft.com/office/officeart/2005/8/layout/vList2"/>
    <dgm:cxn modelId="{8ABC6AFD-EA40-4EB1-A850-5FEEA39724CA}" type="presParOf" srcId="{F84F04B5-8E85-408A-AFF6-6A58177DB07F}" destId="{4AA13717-07EA-406E-ACB3-C7AA819B0549}" srcOrd="12" destOrd="0" presId="urn:microsoft.com/office/officeart/2005/8/layout/vList2"/>
    <dgm:cxn modelId="{59B81BB2-C4DF-48C9-92B2-8A3AA692F23E}" type="presParOf" srcId="{F84F04B5-8E85-408A-AFF6-6A58177DB07F}" destId="{138FB2FE-F5EE-4D4D-81E4-282DD84CB091}" srcOrd="13" destOrd="0" presId="urn:microsoft.com/office/officeart/2005/8/layout/vList2"/>
    <dgm:cxn modelId="{330CBA77-4F2F-451A-B409-7E45DB9A35EC}" type="presParOf" srcId="{F84F04B5-8E85-408A-AFF6-6A58177DB07F}" destId="{91314632-8ECF-4A17-A969-DF62C9F13533}" srcOrd="14" destOrd="0" presId="urn:microsoft.com/office/officeart/2005/8/layout/vList2"/>
    <dgm:cxn modelId="{23B2F504-64BB-4E75-B18B-5CD4173D934D}" type="presParOf" srcId="{F84F04B5-8E85-408A-AFF6-6A58177DB07F}" destId="{D8E02AF9-D7C4-4963-B43B-5938BDD2E878}" srcOrd="15" destOrd="0" presId="urn:microsoft.com/office/officeart/2005/8/layout/vList2"/>
    <dgm:cxn modelId="{DC6C1A58-2F59-47FC-8DB7-8EEB50791EE1}" type="presParOf" srcId="{F84F04B5-8E85-408A-AFF6-6A58177DB07F}" destId="{A5A95934-29B7-4D4D-A431-B8CCFE92D5EA}" srcOrd="16" destOrd="0" presId="urn:microsoft.com/office/officeart/2005/8/layout/vList2"/>
    <dgm:cxn modelId="{2201C97B-B3D2-41EF-8315-2A1C673639F5}" type="presParOf" srcId="{F84F04B5-8E85-408A-AFF6-6A58177DB07F}" destId="{82970AE0-F81C-4E98-8520-A5A4B19183CD}" srcOrd="17" destOrd="0" presId="urn:microsoft.com/office/officeart/2005/8/layout/vList2"/>
    <dgm:cxn modelId="{C0455180-CE8C-4AFA-9560-E7B1D17668F8}" type="presParOf" srcId="{F84F04B5-8E85-408A-AFF6-6A58177DB07F}" destId="{3BEBC413-9A20-40B4-A7D2-3790B6EFF364}" srcOrd="18" destOrd="0" presId="urn:microsoft.com/office/officeart/2005/8/layout/vList2"/>
    <dgm:cxn modelId="{586CFEE1-0784-4C40-BAB8-0C7FB028F3DB}" type="presParOf" srcId="{F84F04B5-8E85-408A-AFF6-6A58177DB07F}" destId="{5907D60B-09AD-4EA3-8186-FDAB1843F6D5}" srcOrd="19" destOrd="0" presId="urn:microsoft.com/office/officeart/2005/8/layout/vList2"/>
    <dgm:cxn modelId="{B024278A-CC9D-40E8-B113-CCE8791BF2B9}" type="presParOf" srcId="{F84F04B5-8E85-408A-AFF6-6A58177DB07F}" destId="{82C17FF8-4040-4D97-BF08-65F1D7228D1A}" srcOrd="20" destOrd="0" presId="urn:microsoft.com/office/officeart/2005/8/layout/vList2"/>
    <dgm:cxn modelId="{9DBC9F93-8701-4E0B-AC74-8557232940B6}" type="presParOf" srcId="{F84F04B5-8E85-408A-AFF6-6A58177DB07F}" destId="{09A8FFB1-E216-434E-8010-6828BE20531D}" srcOrd="21" destOrd="0" presId="urn:microsoft.com/office/officeart/2005/8/layout/vList2"/>
    <dgm:cxn modelId="{9C9DFA65-BB1D-42F2-B7DC-3C9BD9BD7A76}" type="presParOf" srcId="{F84F04B5-8E85-408A-AFF6-6A58177DB07F}" destId="{B24C35EE-E31B-424D-9159-EA9055CAE5E4}" srcOrd="22" destOrd="0" presId="urn:microsoft.com/office/officeart/2005/8/layout/vList2"/>
    <dgm:cxn modelId="{C93457BB-8BA6-4049-A681-314FAAB05024}" type="presParOf" srcId="{F84F04B5-8E85-408A-AFF6-6A58177DB07F}" destId="{250F68FA-FBCE-41DB-95FB-3B9C0AE76AB9}" srcOrd="23" destOrd="0" presId="urn:microsoft.com/office/officeart/2005/8/layout/vList2"/>
    <dgm:cxn modelId="{FB62EF29-E896-4851-8CC0-FC6871C06487}" type="presParOf" srcId="{F84F04B5-8E85-408A-AFF6-6A58177DB07F}" destId="{348FA52E-87F2-44B8-A460-8A85C6ECB82F}" srcOrd="24" destOrd="0" presId="urn:microsoft.com/office/officeart/2005/8/layout/vList2"/>
    <dgm:cxn modelId="{FA330636-4A9E-4F25-A84A-0D5F3CA13ACB}" type="presParOf" srcId="{F84F04B5-8E85-408A-AFF6-6A58177DB07F}" destId="{63F18BE3-F868-47CC-BF4A-3C28D26F43A4}" srcOrd="25" destOrd="0" presId="urn:microsoft.com/office/officeart/2005/8/layout/vList2"/>
    <dgm:cxn modelId="{C6A96AD6-F5FE-4B05-A9E4-ACBD411749BB}" type="presParOf" srcId="{F84F04B5-8E85-408A-AFF6-6A58177DB07F}" destId="{F7898378-570F-437D-9972-46D46D653AA2}" srcOrd="2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1B338F-081B-4CC3-90C5-8618DD8ABD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A2D86D-A257-44EB-B4F3-20F5FB680DD9}">
      <dgm:prSet phldrT="[Текст]" custT="1"/>
      <dgm:spPr>
        <a:xfrm>
          <a:off x="0" y="1204596"/>
          <a:ext cx="8128000" cy="433287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Доступ к федеральным мерам поддержки: Корпорация МСП, МСП-банк, Региональные лизинговые компании,</a:t>
          </a:r>
        </a:p>
        <a:p>
          <a:pPr>
            <a:buNone/>
          </a:pPr>
          <a:r>
            <a:rPr lang="ru-RU" sz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Фонд содействия инновациям, РВК и др.</a:t>
          </a:r>
        </a:p>
      </dgm:t>
    </dgm:pt>
    <dgm:pt modelId="{5DEEC5DE-C5DC-49CC-B56B-CE2B4C2E4573}" type="parTrans" cxnId="{90DA42BA-E75C-48F9-ACA4-D2AE737AAB9F}">
      <dgm:prSet/>
      <dgm:spPr/>
      <dgm:t>
        <a:bodyPr/>
        <a:lstStyle/>
        <a:p>
          <a:endParaRPr lang="ru-RU"/>
        </a:p>
      </dgm:t>
    </dgm:pt>
    <dgm:pt modelId="{36648888-8508-46FF-BDCE-F45CADD4FAAC}" type="sibTrans" cxnId="{90DA42BA-E75C-48F9-ACA4-D2AE737AAB9F}">
      <dgm:prSet/>
      <dgm:spPr/>
      <dgm:t>
        <a:bodyPr/>
        <a:lstStyle/>
        <a:p>
          <a:endParaRPr lang="ru-RU"/>
        </a:p>
      </dgm:t>
    </dgm:pt>
    <dgm:pt modelId="{60D290C1-BF77-48A3-BAEC-ECAF4C610284}">
      <dgm:prSet phldrT="[Текст]" custT="1"/>
      <dgm:spPr>
        <a:xfrm>
          <a:off x="0" y="3489393"/>
          <a:ext cx="8128000" cy="35665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Имущественная поддержка, аренда государственного и муниципального имущества, технопарки</a:t>
          </a:r>
        </a:p>
      </dgm:t>
    </dgm:pt>
    <dgm:pt modelId="{3AB1F5A4-44DF-4E7D-9FED-B0920D2F3757}" type="parTrans" cxnId="{D18B3CC1-0CA5-4C60-9317-70092F3A4F3F}">
      <dgm:prSet/>
      <dgm:spPr/>
      <dgm:t>
        <a:bodyPr/>
        <a:lstStyle/>
        <a:p>
          <a:endParaRPr lang="ru-RU"/>
        </a:p>
      </dgm:t>
    </dgm:pt>
    <dgm:pt modelId="{B5C6B48B-CC75-4531-BF98-A9DE2D3341EE}" type="sibTrans" cxnId="{D18B3CC1-0CA5-4C60-9317-70092F3A4F3F}">
      <dgm:prSet/>
      <dgm:spPr/>
      <dgm:t>
        <a:bodyPr/>
        <a:lstStyle/>
        <a:p>
          <a:endParaRPr lang="ru-RU"/>
        </a:p>
      </dgm:t>
    </dgm:pt>
    <dgm:pt modelId="{B894D67B-F19B-4CF1-A381-A6BB3BBAFA84}">
      <dgm:prSet custT="1"/>
      <dgm:spPr>
        <a:xfrm>
          <a:off x="0" y="4597553"/>
          <a:ext cx="8128000" cy="35665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Коворкинг, конференц-залы, переговорные комнаты, коммуникативная площадка</a:t>
          </a:r>
        </a:p>
      </dgm:t>
    </dgm:pt>
    <dgm:pt modelId="{98FE3E03-80B2-409B-A8A7-A92B76E90E5A}" type="parTrans" cxnId="{65943209-885E-4BF1-908C-95A003DE4043}">
      <dgm:prSet/>
      <dgm:spPr/>
      <dgm:t>
        <a:bodyPr/>
        <a:lstStyle/>
        <a:p>
          <a:endParaRPr lang="ru-RU"/>
        </a:p>
      </dgm:t>
    </dgm:pt>
    <dgm:pt modelId="{0D5B99CE-B231-4611-B10E-EBCC56B7D592}" type="sibTrans" cxnId="{65943209-885E-4BF1-908C-95A003DE4043}">
      <dgm:prSet/>
      <dgm:spPr/>
      <dgm:t>
        <a:bodyPr/>
        <a:lstStyle/>
        <a:p>
          <a:endParaRPr lang="ru-RU"/>
        </a:p>
      </dgm:t>
    </dgm:pt>
    <dgm:pt modelId="{E201AC54-2CB0-4440-9ECA-4D2B6CDF5B63}">
      <dgm:prSet custT="1"/>
      <dgm:spPr>
        <a:xfrm>
          <a:off x="0" y="2753340"/>
          <a:ext cx="8128000" cy="35665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Обучение</a:t>
          </a:r>
          <a:r>
            <a:rPr lang="ru-RU" sz="1200" baseline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основам предпринимательской деятельности, консультации сторонних экспертов, мероприятия для бизнеса </a:t>
          </a:r>
          <a:endParaRPr lang="ru-RU" sz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9428679-F37D-4356-A192-08BED9D3FAA6}" type="parTrans" cxnId="{247ED749-C306-4879-97AF-03F31E6A0B9F}">
      <dgm:prSet/>
      <dgm:spPr/>
      <dgm:t>
        <a:bodyPr/>
        <a:lstStyle/>
        <a:p>
          <a:endParaRPr lang="ru-RU"/>
        </a:p>
      </dgm:t>
    </dgm:pt>
    <dgm:pt modelId="{759C814C-4274-4B98-9F13-371A534394FE}" type="sibTrans" cxnId="{247ED749-C306-4879-97AF-03F31E6A0B9F}">
      <dgm:prSet/>
      <dgm:spPr/>
      <dgm:t>
        <a:bodyPr/>
        <a:lstStyle/>
        <a:p>
          <a:endParaRPr lang="ru-RU"/>
        </a:p>
      </dgm:t>
    </dgm:pt>
    <dgm:pt modelId="{36ADEDDD-A20E-4D88-893B-295ABF5B0EAF}">
      <dgm:prSet custT="1"/>
      <dgm:spPr>
        <a:xfrm>
          <a:off x="0" y="836570"/>
          <a:ext cx="8128000" cy="35665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Услуги МФЦ для бизнеса</a:t>
          </a:r>
        </a:p>
      </dgm:t>
    </dgm:pt>
    <dgm:pt modelId="{9253F5B6-21D1-43FD-AE93-AD49BEF2C57F}" type="parTrans" cxnId="{4E3ACB4E-A242-4547-9EBC-F1DAA6107A67}">
      <dgm:prSet/>
      <dgm:spPr/>
      <dgm:t>
        <a:bodyPr/>
        <a:lstStyle/>
        <a:p>
          <a:endParaRPr lang="ru-RU"/>
        </a:p>
      </dgm:t>
    </dgm:pt>
    <dgm:pt modelId="{22E4FEE4-E54D-4F13-9936-83007E657BEC}" type="sibTrans" cxnId="{4E3ACB4E-A242-4547-9EBC-F1DAA6107A67}">
      <dgm:prSet/>
      <dgm:spPr/>
      <dgm:t>
        <a:bodyPr/>
        <a:lstStyle/>
        <a:p>
          <a:endParaRPr lang="ru-RU"/>
        </a:p>
      </dgm:t>
    </dgm:pt>
    <dgm:pt modelId="{E6918BB0-4D65-490D-905B-1F40387516A7}">
      <dgm:prSet custT="1"/>
      <dgm:spPr>
        <a:xfrm>
          <a:off x="0" y="1649260"/>
          <a:ext cx="8128000" cy="35665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Составление бизнес-планов и маркетинговых планов, подбор франшиз, инвестиционная поддержка</a:t>
          </a:r>
        </a:p>
      </dgm:t>
    </dgm:pt>
    <dgm:pt modelId="{493BC7E2-1FD0-43B5-B5A2-7D6F2CE07502}" type="parTrans" cxnId="{E5CB09E7-26E1-4367-84FB-170C387F57DF}">
      <dgm:prSet/>
      <dgm:spPr/>
      <dgm:t>
        <a:bodyPr/>
        <a:lstStyle/>
        <a:p>
          <a:endParaRPr lang="ru-RU"/>
        </a:p>
      </dgm:t>
    </dgm:pt>
    <dgm:pt modelId="{CD3F3172-04AC-414B-A001-ED34BF345C96}" type="sibTrans" cxnId="{E5CB09E7-26E1-4367-84FB-170C387F57DF}">
      <dgm:prSet/>
      <dgm:spPr/>
      <dgm:t>
        <a:bodyPr/>
        <a:lstStyle/>
        <a:p>
          <a:endParaRPr lang="ru-RU"/>
        </a:p>
      </dgm:t>
    </dgm:pt>
    <dgm:pt modelId="{66534A04-1988-4580-A89A-6762A171A632}">
      <dgm:prSet custT="1"/>
      <dgm:spPr>
        <a:xfrm>
          <a:off x="0" y="3857420"/>
          <a:ext cx="8128000" cy="35665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Федеральная программа подготовки управленческих кадров</a:t>
          </a:r>
        </a:p>
      </dgm:t>
    </dgm:pt>
    <dgm:pt modelId="{D4D7F5A9-BCC8-40CA-A7AF-EEFFAB42DF04}" type="parTrans" cxnId="{46A258F7-729C-4307-B0F7-DC32CE170DC9}">
      <dgm:prSet/>
      <dgm:spPr/>
      <dgm:t>
        <a:bodyPr/>
        <a:lstStyle/>
        <a:p>
          <a:endParaRPr lang="ru-RU"/>
        </a:p>
      </dgm:t>
    </dgm:pt>
    <dgm:pt modelId="{68022882-E6FF-4688-AFF7-C6C5787B869E}" type="sibTrans" cxnId="{46A258F7-729C-4307-B0F7-DC32CE170DC9}">
      <dgm:prSet/>
      <dgm:spPr/>
      <dgm:t>
        <a:bodyPr/>
        <a:lstStyle/>
        <a:p>
          <a:endParaRPr lang="ru-RU"/>
        </a:p>
      </dgm:t>
    </dgm:pt>
    <dgm:pt modelId="{E018D4F5-D2E5-425B-91B0-4F1EA542587D}">
      <dgm:prSet custT="1"/>
      <dgm:spPr>
        <a:xfrm>
          <a:off x="0" y="2385313"/>
          <a:ext cx="8128000" cy="35665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Льготные кредитные продукты Фонда развития промышленности </a:t>
          </a:r>
        </a:p>
      </dgm:t>
    </dgm:pt>
    <dgm:pt modelId="{23258B04-BDD8-4FEC-A7A6-ED921F2A17CF}" type="parTrans" cxnId="{A2164351-5195-4F75-B28F-2590616265F5}">
      <dgm:prSet/>
      <dgm:spPr/>
      <dgm:t>
        <a:bodyPr/>
        <a:lstStyle/>
        <a:p>
          <a:endParaRPr lang="ru-RU"/>
        </a:p>
      </dgm:t>
    </dgm:pt>
    <dgm:pt modelId="{9F79593E-6F81-4D38-A7B2-075EAFC07EE5}" type="sibTrans" cxnId="{A2164351-5195-4F75-B28F-2590616265F5}">
      <dgm:prSet/>
      <dgm:spPr/>
      <dgm:t>
        <a:bodyPr/>
        <a:lstStyle/>
        <a:p>
          <a:endParaRPr lang="ru-RU"/>
        </a:p>
      </dgm:t>
    </dgm:pt>
    <dgm:pt modelId="{AD655A07-075F-4D52-A96A-4A276160F14C}">
      <dgm:prSet custT="1"/>
      <dgm:spPr>
        <a:xfrm>
          <a:off x="0" y="3121366"/>
          <a:ext cx="8128000" cy="35665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Прием всех структур, взаимодействующих с бизнесом</a:t>
          </a:r>
        </a:p>
      </dgm:t>
    </dgm:pt>
    <dgm:pt modelId="{321F65A2-6AEA-417C-A380-2792229CF391}" type="parTrans" cxnId="{BDDA0251-39E2-447A-98BF-0FEF282B3CA7}">
      <dgm:prSet/>
      <dgm:spPr/>
      <dgm:t>
        <a:bodyPr/>
        <a:lstStyle/>
        <a:p>
          <a:endParaRPr lang="ru-RU"/>
        </a:p>
      </dgm:t>
    </dgm:pt>
    <dgm:pt modelId="{7401AE71-DCEC-4D63-A7CA-4D975EE8BF28}" type="sibTrans" cxnId="{BDDA0251-39E2-447A-98BF-0FEF282B3CA7}">
      <dgm:prSet/>
      <dgm:spPr/>
      <dgm:t>
        <a:bodyPr/>
        <a:lstStyle/>
        <a:p>
          <a:endParaRPr lang="ru-RU"/>
        </a:p>
      </dgm:t>
    </dgm:pt>
    <dgm:pt modelId="{2A6F7832-2A71-4494-B160-E885231B5EFA}">
      <dgm:prSet phldrT="[Текст]" custT="1"/>
      <dgm:spPr>
        <a:xfrm>
          <a:off x="0" y="468543"/>
          <a:ext cx="8128000" cy="35665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Кредитная поддержка до 5 млн. руб., гарантийная поддержка для МСП</a:t>
          </a:r>
        </a:p>
      </dgm:t>
    </dgm:pt>
    <dgm:pt modelId="{F3E5C75A-0D04-4959-97F8-0FB2195A612D}" type="sibTrans" cxnId="{28081664-FCAB-4D45-AE0B-EB45A64C1C7D}">
      <dgm:prSet/>
      <dgm:spPr/>
      <dgm:t>
        <a:bodyPr/>
        <a:lstStyle/>
        <a:p>
          <a:endParaRPr lang="ru-RU"/>
        </a:p>
      </dgm:t>
    </dgm:pt>
    <dgm:pt modelId="{7F932066-C86A-4E6E-8202-5D7A3D4333D0}" type="parTrans" cxnId="{28081664-FCAB-4D45-AE0B-EB45A64C1C7D}">
      <dgm:prSet/>
      <dgm:spPr/>
      <dgm:t>
        <a:bodyPr/>
        <a:lstStyle/>
        <a:p>
          <a:endParaRPr lang="ru-RU"/>
        </a:p>
      </dgm:t>
    </dgm:pt>
    <dgm:pt modelId="{F3EAB105-8F95-414F-8142-B5CCE0FE8A4B}">
      <dgm:prSet custT="1"/>
      <dgm:spPr>
        <a:xfrm>
          <a:off x="0" y="2017286"/>
          <a:ext cx="8128000" cy="35665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Font typeface="Times New Roman" panose="02020603050405020304" pitchFamily="18" charset="0"/>
            <a:buNone/>
          </a:pPr>
          <a:r>
            <a:rPr lang="ru-RU" sz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Участие в выставочных мероприятиях и бизнес-миссиях в России и за рубежом, поддержка экспорта и выхода на внешние рынки</a:t>
          </a:r>
        </a:p>
      </dgm:t>
    </dgm:pt>
    <dgm:pt modelId="{F5AF4C9F-B787-44CA-8789-EFFC5004E581}" type="parTrans" cxnId="{B276F812-EDE3-4194-9B64-E04D17B50382}">
      <dgm:prSet/>
      <dgm:spPr/>
      <dgm:t>
        <a:bodyPr/>
        <a:lstStyle/>
        <a:p>
          <a:endParaRPr lang="ru-RU"/>
        </a:p>
      </dgm:t>
    </dgm:pt>
    <dgm:pt modelId="{75A46709-6282-4064-832A-B8E61BBC1846}" type="sibTrans" cxnId="{B276F812-EDE3-4194-9B64-E04D17B50382}">
      <dgm:prSet/>
      <dgm:spPr/>
      <dgm:t>
        <a:bodyPr/>
        <a:lstStyle/>
        <a:p>
          <a:endParaRPr lang="ru-RU"/>
        </a:p>
      </dgm:t>
    </dgm:pt>
    <dgm:pt modelId="{95F73867-C58B-4922-9778-E70905A1762D}">
      <dgm:prSet custT="1"/>
      <dgm:spPr>
        <a:xfrm>
          <a:off x="0" y="4234081"/>
          <a:ext cx="8128000" cy="35665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Участие в госзакупках, выращивание поставщиков крупнейших заказчиков</a:t>
          </a:r>
        </a:p>
      </dgm:t>
    </dgm:pt>
    <dgm:pt modelId="{AB659A0E-10AA-4885-AA9E-E5CADE925952}" type="parTrans" cxnId="{41B45C9A-26D0-4B61-8022-25F6AF710660}">
      <dgm:prSet/>
      <dgm:spPr/>
      <dgm:t>
        <a:bodyPr/>
        <a:lstStyle/>
        <a:p>
          <a:endParaRPr lang="ru-RU"/>
        </a:p>
      </dgm:t>
    </dgm:pt>
    <dgm:pt modelId="{7BD03939-AED6-4597-AEA9-1539984EF27E}" type="sibTrans" cxnId="{41B45C9A-26D0-4B61-8022-25F6AF710660}">
      <dgm:prSet/>
      <dgm:spPr/>
      <dgm:t>
        <a:bodyPr/>
        <a:lstStyle/>
        <a:p>
          <a:endParaRPr lang="ru-RU"/>
        </a:p>
      </dgm:t>
    </dgm:pt>
    <dgm:pt modelId="{F84F04B5-8E85-408A-AFF6-6A58177DB07F}" type="pres">
      <dgm:prSet presAssocID="{AC1B338F-081B-4CC3-90C5-8618DD8ABDBF}" presName="linear" presStyleCnt="0">
        <dgm:presLayoutVars>
          <dgm:animLvl val="lvl"/>
          <dgm:resizeHandles val="exact"/>
        </dgm:presLayoutVars>
      </dgm:prSet>
      <dgm:spPr/>
    </dgm:pt>
    <dgm:pt modelId="{9FDC22EC-D40E-4BA7-A338-808CDCA9249D}" type="pres">
      <dgm:prSet presAssocID="{2A6F7832-2A71-4494-B160-E885231B5EFA}" presName="parentText" presStyleLbl="node1" presStyleIdx="0" presStyleCnt="12">
        <dgm:presLayoutVars>
          <dgm:chMax val="0"/>
          <dgm:bulletEnabled val="1"/>
        </dgm:presLayoutVars>
      </dgm:prSet>
      <dgm:spPr/>
    </dgm:pt>
    <dgm:pt modelId="{E3FFB508-5130-4CD2-9B38-CD302A040EEA}" type="pres">
      <dgm:prSet presAssocID="{F3E5C75A-0D04-4959-97F8-0FB2195A612D}" presName="spacer" presStyleCnt="0"/>
      <dgm:spPr/>
    </dgm:pt>
    <dgm:pt modelId="{FDBEB581-AE0B-4923-AE3A-D1DCF898241F}" type="pres">
      <dgm:prSet presAssocID="{36ADEDDD-A20E-4D88-893B-295ABF5B0EAF}" presName="parentText" presStyleLbl="node1" presStyleIdx="1" presStyleCnt="12" custLinFactNeighborX="398">
        <dgm:presLayoutVars>
          <dgm:chMax val="0"/>
          <dgm:bulletEnabled val="1"/>
        </dgm:presLayoutVars>
      </dgm:prSet>
      <dgm:spPr/>
    </dgm:pt>
    <dgm:pt modelId="{5ED85561-0063-4CE5-9DB8-1E4DB16AF9A3}" type="pres">
      <dgm:prSet presAssocID="{22E4FEE4-E54D-4F13-9936-83007E657BEC}" presName="spacer" presStyleCnt="0"/>
      <dgm:spPr/>
    </dgm:pt>
    <dgm:pt modelId="{6A4C26A2-1A38-4D5E-9BCE-E3999FE8E097}" type="pres">
      <dgm:prSet presAssocID="{40A2D86D-A257-44EB-B4F3-20F5FB680DD9}" presName="parentText" presStyleLbl="node1" presStyleIdx="2" presStyleCnt="12" custScaleY="121488">
        <dgm:presLayoutVars>
          <dgm:chMax val="0"/>
          <dgm:bulletEnabled val="1"/>
        </dgm:presLayoutVars>
      </dgm:prSet>
      <dgm:spPr/>
    </dgm:pt>
    <dgm:pt modelId="{76A21B9B-DA96-4A5B-BA1B-DCFE0839C6F9}" type="pres">
      <dgm:prSet presAssocID="{36648888-8508-46FF-BDCE-F45CADD4FAAC}" presName="spacer" presStyleCnt="0"/>
      <dgm:spPr/>
    </dgm:pt>
    <dgm:pt modelId="{F0405C45-E09D-4409-9298-331CA585941F}" type="pres">
      <dgm:prSet presAssocID="{E6918BB0-4D65-490D-905B-1F40387516A7}" presName="parentText" presStyleLbl="node1" presStyleIdx="3" presStyleCnt="12">
        <dgm:presLayoutVars>
          <dgm:chMax val="0"/>
          <dgm:bulletEnabled val="1"/>
        </dgm:presLayoutVars>
      </dgm:prSet>
      <dgm:spPr/>
    </dgm:pt>
    <dgm:pt modelId="{C501B653-F81A-4548-8B67-C3E0F3B44FB7}" type="pres">
      <dgm:prSet presAssocID="{CD3F3172-04AC-414B-A001-ED34BF345C96}" presName="spacer" presStyleCnt="0"/>
      <dgm:spPr/>
    </dgm:pt>
    <dgm:pt modelId="{20DC813D-838E-4085-92F6-999BB2E619EC}" type="pres">
      <dgm:prSet presAssocID="{F3EAB105-8F95-414F-8142-B5CCE0FE8A4B}" presName="parentText" presStyleLbl="node1" presStyleIdx="4" presStyleCnt="12">
        <dgm:presLayoutVars>
          <dgm:chMax val="0"/>
          <dgm:bulletEnabled val="1"/>
        </dgm:presLayoutVars>
      </dgm:prSet>
      <dgm:spPr/>
    </dgm:pt>
    <dgm:pt modelId="{8DC21C8F-22B3-41CD-81DA-D67BFFB5F648}" type="pres">
      <dgm:prSet presAssocID="{75A46709-6282-4064-832A-B8E61BBC1846}" presName="spacer" presStyleCnt="0"/>
      <dgm:spPr/>
    </dgm:pt>
    <dgm:pt modelId="{46BECAB0-AD64-488B-974E-296CD6CCCFCD}" type="pres">
      <dgm:prSet presAssocID="{E018D4F5-D2E5-425B-91B0-4F1EA542587D}" presName="parentText" presStyleLbl="node1" presStyleIdx="5" presStyleCnt="12">
        <dgm:presLayoutVars>
          <dgm:chMax val="0"/>
          <dgm:bulletEnabled val="1"/>
        </dgm:presLayoutVars>
      </dgm:prSet>
      <dgm:spPr/>
    </dgm:pt>
    <dgm:pt modelId="{95AE32D3-0A77-4331-96B6-4F7CFD26CA5F}" type="pres">
      <dgm:prSet presAssocID="{9F79593E-6F81-4D38-A7B2-075EAFC07EE5}" presName="spacer" presStyleCnt="0"/>
      <dgm:spPr/>
    </dgm:pt>
    <dgm:pt modelId="{4AA13717-07EA-406E-ACB3-C7AA819B0549}" type="pres">
      <dgm:prSet presAssocID="{E201AC54-2CB0-4440-9ECA-4D2B6CDF5B63}" presName="parentText" presStyleLbl="node1" presStyleIdx="6" presStyleCnt="12">
        <dgm:presLayoutVars>
          <dgm:chMax val="0"/>
          <dgm:bulletEnabled val="1"/>
        </dgm:presLayoutVars>
      </dgm:prSet>
      <dgm:spPr/>
    </dgm:pt>
    <dgm:pt modelId="{138FB2FE-F5EE-4D4D-81E4-282DD84CB091}" type="pres">
      <dgm:prSet presAssocID="{759C814C-4274-4B98-9F13-371A534394FE}" presName="spacer" presStyleCnt="0"/>
      <dgm:spPr/>
    </dgm:pt>
    <dgm:pt modelId="{91314632-8ECF-4A17-A969-DF62C9F13533}" type="pres">
      <dgm:prSet presAssocID="{AD655A07-075F-4D52-A96A-4A276160F14C}" presName="parentText" presStyleLbl="node1" presStyleIdx="7" presStyleCnt="12">
        <dgm:presLayoutVars>
          <dgm:chMax val="0"/>
          <dgm:bulletEnabled val="1"/>
        </dgm:presLayoutVars>
      </dgm:prSet>
      <dgm:spPr/>
    </dgm:pt>
    <dgm:pt modelId="{D8E02AF9-D7C4-4963-B43B-5938BDD2E878}" type="pres">
      <dgm:prSet presAssocID="{7401AE71-DCEC-4D63-A7CA-4D975EE8BF28}" presName="spacer" presStyleCnt="0"/>
      <dgm:spPr/>
    </dgm:pt>
    <dgm:pt modelId="{A5A95934-29B7-4D4D-A431-B8CCFE92D5EA}" type="pres">
      <dgm:prSet presAssocID="{60D290C1-BF77-48A3-BAEC-ECAF4C610284}" presName="parentText" presStyleLbl="node1" presStyleIdx="8" presStyleCnt="12">
        <dgm:presLayoutVars>
          <dgm:chMax val="0"/>
          <dgm:bulletEnabled val="1"/>
        </dgm:presLayoutVars>
      </dgm:prSet>
      <dgm:spPr/>
    </dgm:pt>
    <dgm:pt modelId="{82970AE0-F81C-4E98-8520-A5A4B19183CD}" type="pres">
      <dgm:prSet presAssocID="{B5C6B48B-CC75-4531-BF98-A9DE2D3341EE}" presName="spacer" presStyleCnt="0"/>
      <dgm:spPr/>
    </dgm:pt>
    <dgm:pt modelId="{3BEBC413-9A20-40B4-A7D2-3790B6EFF364}" type="pres">
      <dgm:prSet presAssocID="{66534A04-1988-4580-A89A-6762A171A632}" presName="parentText" presStyleLbl="node1" presStyleIdx="9" presStyleCnt="12">
        <dgm:presLayoutVars>
          <dgm:chMax val="0"/>
          <dgm:bulletEnabled val="1"/>
        </dgm:presLayoutVars>
      </dgm:prSet>
      <dgm:spPr/>
    </dgm:pt>
    <dgm:pt modelId="{5907D60B-09AD-4EA3-8186-FDAB1843F6D5}" type="pres">
      <dgm:prSet presAssocID="{68022882-E6FF-4688-AFF7-C6C5787B869E}" presName="spacer" presStyleCnt="0"/>
      <dgm:spPr/>
    </dgm:pt>
    <dgm:pt modelId="{82C17FF8-4040-4D97-BF08-65F1D7228D1A}" type="pres">
      <dgm:prSet presAssocID="{B894D67B-F19B-4CF1-A381-A6BB3BBAFA84}" presName="parentText" presStyleLbl="node1" presStyleIdx="10" presStyleCnt="12" custLinFactY="100000" custLinFactNeighborY="135861">
        <dgm:presLayoutVars>
          <dgm:chMax val="0"/>
          <dgm:bulletEnabled val="1"/>
        </dgm:presLayoutVars>
      </dgm:prSet>
      <dgm:spPr/>
    </dgm:pt>
    <dgm:pt modelId="{8C5C71B0-702B-4DB3-A020-59202AA52AAC}" type="pres">
      <dgm:prSet presAssocID="{0D5B99CE-B231-4611-B10E-EBCC56B7D592}" presName="spacer" presStyleCnt="0"/>
      <dgm:spPr/>
    </dgm:pt>
    <dgm:pt modelId="{F7452285-B2CE-4E8A-85F5-2B20F009BC82}" type="pres">
      <dgm:prSet presAssocID="{95F73867-C58B-4922-9778-E70905A1762D}" presName="parentText" presStyleLbl="node1" presStyleIdx="11" presStyleCnt="12" custLinFactY="-97579" custLinFactNeighborX="398" custLinFactNeighborY="-100000">
        <dgm:presLayoutVars>
          <dgm:chMax val="0"/>
          <dgm:bulletEnabled val="1"/>
        </dgm:presLayoutVars>
      </dgm:prSet>
      <dgm:spPr/>
    </dgm:pt>
  </dgm:ptLst>
  <dgm:cxnLst>
    <dgm:cxn modelId="{255F7C04-EB5D-47CA-8A48-D4563C473843}" type="presOf" srcId="{36ADEDDD-A20E-4D88-893B-295ABF5B0EAF}" destId="{FDBEB581-AE0B-4923-AE3A-D1DCF898241F}" srcOrd="0" destOrd="0" presId="urn:microsoft.com/office/officeart/2005/8/layout/vList2"/>
    <dgm:cxn modelId="{65943209-885E-4BF1-908C-95A003DE4043}" srcId="{AC1B338F-081B-4CC3-90C5-8618DD8ABDBF}" destId="{B894D67B-F19B-4CF1-A381-A6BB3BBAFA84}" srcOrd="10" destOrd="0" parTransId="{98FE3E03-80B2-409B-A8A7-A92B76E90E5A}" sibTransId="{0D5B99CE-B231-4611-B10E-EBCC56B7D592}"/>
    <dgm:cxn modelId="{F29FD20B-68A1-4E7C-9B12-E3E842C2BC8F}" type="presOf" srcId="{40A2D86D-A257-44EB-B4F3-20F5FB680DD9}" destId="{6A4C26A2-1A38-4D5E-9BCE-E3999FE8E097}" srcOrd="0" destOrd="0" presId="urn:microsoft.com/office/officeart/2005/8/layout/vList2"/>
    <dgm:cxn modelId="{B276F812-EDE3-4194-9B64-E04D17B50382}" srcId="{AC1B338F-081B-4CC3-90C5-8618DD8ABDBF}" destId="{F3EAB105-8F95-414F-8142-B5CCE0FE8A4B}" srcOrd="4" destOrd="0" parTransId="{F5AF4C9F-B787-44CA-8789-EFFC5004E581}" sibTransId="{75A46709-6282-4064-832A-B8E61BBC1846}"/>
    <dgm:cxn modelId="{28081664-FCAB-4D45-AE0B-EB45A64C1C7D}" srcId="{AC1B338F-081B-4CC3-90C5-8618DD8ABDBF}" destId="{2A6F7832-2A71-4494-B160-E885231B5EFA}" srcOrd="0" destOrd="0" parTransId="{7F932066-C86A-4E6E-8202-5D7A3D4333D0}" sibTransId="{F3E5C75A-0D04-4959-97F8-0FB2195A612D}"/>
    <dgm:cxn modelId="{247ED749-C306-4879-97AF-03F31E6A0B9F}" srcId="{AC1B338F-081B-4CC3-90C5-8618DD8ABDBF}" destId="{E201AC54-2CB0-4440-9ECA-4D2B6CDF5B63}" srcOrd="6" destOrd="0" parTransId="{39428679-F37D-4356-A192-08BED9D3FAA6}" sibTransId="{759C814C-4274-4B98-9F13-371A534394FE}"/>
    <dgm:cxn modelId="{17F46B4E-0738-4AB8-B260-2531371DCE3D}" type="presOf" srcId="{AC1B338F-081B-4CC3-90C5-8618DD8ABDBF}" destId="{F84F04B5-8E85-408A-AFF6-6A58177DB07F}" srcOrd="0" destOrd="0" presId="urn:microsoft.com/office/officeart/2005/8/layout/vList2"/>
    <dgm:cxn modelId="{4E3ACB4E-A242-4547-9EBC-F1DAA6107A67}" srcId="{AC1B338F-081B-4CC3-90C5-8618DD8ABDBF}" destId="{36ADEDDD-A20E-4D88-893B-295ABF5B0EAF}" srcOrd="1" destOrd="0" parTransId="{9253F5B6-21D1-43FD-AE93-AD49BEF2C57F}" sibTransId="{22E4FEE4-E54D-4F13-9936-83007E657BEC}"/>
    <dgm:cxn modelId="{BDDA0251-39E2-447A-98BF-0FEF282B3CA7}" srcId="{AC1B338F-081B-4CC3-90C5-8618DD8ABDBF}" destId="{AD655A07-075F-4D52-A96A-4A276160F14C}" srcOrd="7" destOrd="0" parTransId="{321F65A2-6AEA-417C-A380-2792229CF391}" sibTransId="{7401AE71-DCEC-4D63-A7CA-4D975EE8BF28}"/>
    <dgm:cxn modelId="{A2164351-5195-4F75-B28F-2590616265F5}" srcId="{AC1B338F-081B-4CC3-90C5-8618DD8ABDBF}" destId="{E018D4F5-D2E5-425B-91B0-4F1EA542587D}" srcOrd="5" destOrd="0" parTransId="{23258B04-BDD8-4FEC-A7A6-ED921F2A17CF}" sibTransId="{9F79593E-6F81-4D38-A7B2-075EAFC07EE5}"/>
    <dgm:cxn modelId="{9CCF4393-D241-4CAA-88D3-7FC3D378789C}" type="presOf" srcId="{2A6F7832-2A71-4494-B160-E885231B5EFA}" destId="{9FDC22EC-D40E-4BA7-A338-808CDCA9249D}" srcOrd="0" destOrd="0" presId="urn:microsoft.com/office/officeart/2005/8/layout/vList2"/>
    <dgm:cxn modelId="{41B45C9A-26D0-4B61-8022-25F6AF710660}" srcId="{AC1B338F-081B-4CC3-90C5-8618DD8ABDBF}" destId="{95F73867-C58B-4922-9778-E70905A1762D}" srcOrd="11" destOrd="0" parTransId="{AB659A0E-10AA-4885-AA9E-E5CADE925952}" sibTransId="{7BD03939-AED6-4597-AEA9-1539984EF27E}"/>
    <dgm:cxn modelId="{CD51379C-EEB0-4A19-9BBD-FBBFDB3BFF75}" type="presOf" srcId="{E201AC54-2CB0-4440-9ECA-4D2B6CDF5B63}" destId="{4AA13717-07EA-406E-ACB3-C7AA819B0549}" srcOrd="0" destOrd="0" presId="urn:microsoft.com/office/officeart/2005/8/layout/vList2"/>
    <dgm:cxn modelId="{CFFC3DA6-B02F-4505-85DF-8D7BA65102BF}" type="presOf" srcId="{E6918BB0-4D65-490D-905B-1F40387516A7}" destId="{F0405C45-E09D-4409-9298-331CA585941F}" srcOrd="0" destOrd="0" presId="urn:microsoft.com/office/officeart/2005/8/layout/vList2"/>
    <dgm:cxn modelId="{EAE3A7AA-CF00-4F76-98AF-4F90240D10D8}" type="presOf" srcId="{60D290C1-BF77-48A3-BAEC-ECAF4C610284}" destId="{A5A95934-29B7-4D4D-A431-B8CCFE92D5EA}" srcOrd="0" destOrd="0" presId="urn:microsoft.com/office/officeart/2005/8/layout/vList2"/>
    <dgm:cxn modelId="{90DA42BA-E75C-48F9-ACA4-D2AE737AAB9F}" srcId="{AC1B338F-081B-4CC3-90C5-8618DD8ABDBF}" destId="{40A2D86D-A257-44EB-B4F3-20F5FB680DD9}" srcOrd="2" destOrd="0" parTransId="{5DEEC5DE-C5DC-49CC-B56B-CE2B4C2E4573}" sibTransId="{36648888-8508-46FF-BDCE-F45CADD4FAAC}"/>
    <dgm:cxn modelId="{D18B3CC1-0CA5-4C60-9317-70092F3A4F3F}" srcId="{AC1B338F-081B-4CC3-90C5-8618DD8ABDBF}" destId="{60D290C1-BF77-48A3-BAEC-ECAF4C610284}" srcOrd="8" destOrd="0" parTransId="{3AB1F5A4-44DF-4E7D-9FED-B0920D2F3757}" sibTransId="{B5C6B48B-CC75-4531-BF98-A9DE2D3341EE}"/>
    <dgm:cxn modelId="{289AA4CA-C8A5-492A-A5D1-987E1F1DE6CB}" type="presOf" srcId="{B894D67B-F19B-4CF1-A381-A6BB3BBAFA84}" destId="{82C17FF8-4040-4D97-BF08-65F1D7228D1A}" srcOrd="0" destOrd="0" presId="urn:microsoft.com/office/officeart/2005/8/layout/vList2"/>
    <dgm:cxn modelId="{780854CD-BA58-4169-9CB7-6FD97ECFA4EC}" type="presOf" srcId="{66534A04-1988-4580-A89A-6762A171A632}" destId="{3BEBC413-9A20-40B4-A7D2-3790B6EFF364}" srcOrd="0" destOrd="0" presId="urn:microsoft.com/office/officeart/2005/8/layout/vList2"/>
    <dgm:cxn modelId="{C0F2E8E1-3974-4DB2-B8C7-B22786C78D18}" type="presOf" srcId="{E018D4F5-D2E5-425B-91B0-4F1EA542587D}" destId="{46BECAB0-AD64-488B-974E-296CD6CCCFCD}" srcOrd="0" destOrd="0" presId="urn:microsoft.com/office/officeart/2005/8/layout/vList2"/>
    <dgm:cxn modelId="{E5CB09E7-26E1-4367-84FB-170C387F57DF}" srcId="{AC1B338F-081B-4CC3-90C5-8618DD8ABDBF}" destId="{E6918BB0-4D65-490D-905B-1F40387516A7}" srcOrd="3" destOrd="0" parTransId="{493BC7E2-1FD0-43B5-B5A2-7D6F2CE07502}" sibTransId="{CD3F3172-04AC-414B-A001-ED34BF345C96}"/>
    <dgm:cxn modelId="{60876BF0-F624-47CD-900C-92D74AE64CFB}" type="presOf" srcId="{F3EAB105-8F95-414F-8142-B5CCE0FE8A4B}" destId="{20DC813D-838E-4085-92F6-999BB2E619EC}" srcOrd="0" destOrd="0" presId="urn:microsoft.com/office/officeart/2005/8/layout/vList2"/>
    <dgm:cxn modelId="{9EA663F3-13C3-4871-8857-C7A7579D5FB5}" type="presOf" srcId="{AD655A07-075F-4D52-A96A-4A276160F14C}" destId="{91314632-8ECF-4A17-A969-DF62C9F13533}" srcOrd="0" destOrd="0" presId="urn:microsoft.com/office/officeart/2005/8/layout/vList2"/>
    <dgm:cxn modelId="{46A258F7-729C-4307-B0F7-DC32CE170DC9}" srcId="{AC1B338F-081B-4CC3-90C5-8618DD8ABDBF}" destId="{66534A04-1988-4580-A89A-6762A171A632}" srcOrd="9" destOrd="0" parTransId="{D4D7F5A9-BCC8-40CA-A7AF-EEFFAB42DF04}" sibTransId="{68022882-E6FF-4688-AFF7-C6C5787B869E}"/>
    <dgm:cxn modelId="{32FD8CFD-9346-40C0-B091-3DC178FD6912}" type="presOf" srcId="{95F73867-C58B-4922-9778-E70905A1762D}" destId="{F7452285-B2CE-4E8A-85F5-2B20F009BC82}" srcOrd="0" destOrd="0" presId="urn:microsoft.com/office/officeart/2005/8/layout/vList2"/>
    <dgm:cxn modelId="{FE20D0C0-9D30-403B-BE07-58E1DC254381}" type="presParOf" srcId="{F84F04B5-8E85-408A-AFF6-6A58177DB07F}" destId="{9FDC22EC-D40E-4BA7-A338-808CDCA9249D}" srcOrd="0" destOrd="0" presId="urn:microsoft.com/office/officeart/2005/8/layout/vList2"/>
    <dgm:cxn modelId="{B02F90F7-57FB-4951-913E-493987ACC172}" type="presParOf" srcId="{F84F04B5-8E85-408A-AFF6-6A58177DB07F}" destId="{E3FFB508-5130-4CD2-9B38-CD302A040EEA}" srcOrd="1" destOrd="0" presId="urn:microsoft.com/office/officeart/2005/8/layout/vList2"/>
    <dgm:cxn modelId="{905C4967-605F-4C2A-8DBA-38BDE9E72AFF}" type="presParOf" srcId="{F84F04B5-8E85-408A-AFF6-6A58177DB07F}" destId="{FDBEB581-AE0B-4923-AE3A-D1DCF898241F}" srcOrd="2" destOrd="0" presId="urn:microsoft.com/office/officeart/2005/8/layout/vList2"/>
    <dgm:cxn modelId="{C6A4CDCC-462B-4239-AF97-1B9E7E428362}" type="presParOf" srcId="{F84F04B5-8E85-408A-AFF6-6A58177DB07F}" destId="{5ED85561-0063-4CE5-9DB8-1E4DB16AF9A3}" srcOrd="3" destOrd="0" presId="urn:microsoft.com/office/officeart/2005/8/layout/vList2"/>
    <dgm:cxn modelId="{0984C28B-A2D3-4662-BB03-2462E6644DE5}" type="presParOf" srcId="{F84F04B5-8E85-408A-AFF6-6A58177DB07F}" destId="{6A4C26A2-1A38-4D5E-9BCE-E3999FE8E097}" srcOrd="4" destOrd="0" presId="urn:microsoft.com/office/officeart/2005/8/layout/vList2"/>
    <dgm:cxn modelId="{0A7E84E1-831A-4A4D-AF35-CD39DB9C3D82}" type="presParOf" srcId="{F84F04B5-8E85-408A-AFF6-6A58177DB07F}" destId="{76A21B9B-DA96-4A5B-BA1B-DCFE0839C6F9}" srcOrd="5" destOrd="0" presId="urn:microsoft.com/office/officeart/2005/8/layout/vList2"/>
    <dgm:cxn modelId="{EC388FAB-54BD-4E15-A3E2-4603975191D8}" type="presParOf" srcId="{F84F04B5-8E85-408A-AFF6-6A58177DB07F}" destId="{F0405C45-E09D-4409-9298-331CA585941F}" srcOrd="6" destOrd="0" presId="urn:microsoft.com/office/officeart/2005/8/layout/vList2"/>
    <dgm:cxn modelId="{C73E8C85-26C5-40FE-ACA2-0BE9C92E225E}" type="presParOf" srcId="{F84F04B5-8E85-408A-AFF6-6A58177DB07F}" destId="{C501B653-F81A-4548-8B67-C3E0F3B44FB7}" srcOrd="7" destOrd="0" presId="urn:microsoft.com/office/officeart/2005/8/layout/vList2"/>
    <dgm:cxn modelId="{35625BDD-12AE-49B2-860D-8D0F8D4CC711}" type="presParOf" srcId="{F84F04B5-8E85-408A-AFF6-6A58177DB07F}" destId="{20DC813D-838E-4085-92F6-999BB2E619EC}" srcOrd="8" destOrd="0" presId="urn:microsoft.com/office/officeart/2005/8/layout/vList2"/>
    <dgm:cxn modelId="{22452704-AF81-4953-ADA3-23BE2901CCEC}" type="presParOf" srcId="{F84F04B5-8E85-408A-AFF6-6A58177DB07F}" destId="{8DC21C8F-22B3-41CD-81DA-D67BFFB5F648}" srcOrd="9" destOrd="0" presId="urn:microsoft.com/office/officeart/2005/8/layout/vList2"/>
    <dgm:cxn modelId="{BF9CBE05-B934-458F-88BE-7477EBA0E32B}" type="presParOf" srcId="{F84F04B5-8E85-408A-AFF6-6A58177DB07F}" destId="{46BECAB0-AD64-488B-974E-296CD6CCCFCD}" srcOrd="10" destOrd="0" presId="urn:microsoft.com/office/officeart/2005/8/layout/vList2"/>
    <dgm:cxn modelId="{4910F11B-31B8-4322-8EC1-5A94D721E68F}" type="presParOf" srcId="{F84F04B5-8E85-408A-AFF6-6A58177DB07F}" destId="{95AE32D3-0A77-4331-96B6-4F7CFD26CA5F}" srcOrd="11" destOrd="0" presId="urn:microsoft.com/office/officeart/2005/8/layout/vList2"/>
    <dgm:cxn modelId="{8ABC6AFD-EA40-4EB1-A850-5FEEA39724CA}" type="presParOf" srcId="{F84F04B5-8E85-408A-AFF6-6A58177DB07F}" destId="{4AA13717-07EA-406E-ACB3-C7AA819B0549}" srcOrd="12" destOrd="0" presId="urn:microsoft.com/office/officeart/2005/8/layout/vList2"/>
    <dgm:cxn modelId="{59B81BB2-C4DF-48C9-92B2-8A3AA692F23E}" type="presParOf" srcId="{F84F04B5-8E85-408A-AFF6-6A58177DB07F}" destId="{138FB2FE-F5EE-4D4D-81E4-282DD84CB091}" srcOrd="13" destOrd="0" presId="urn:microsoft.com/office/officeart/2005/8/layout/vList2"/>
    <dgm:cxn modelId="{330CBA77-4F2F-451A-B409-7E45DB9A35EC}" type="presParOf" srcId="{F84F04B5-8E85-408A-AFF6-6A58177DB07F}" destId="{91314632-8ECF-4A17-A969-DF62C9F13533}" srcOrd="14" destOrd="0" presId="urn:microsoft.com/office/officeart/2005/8/layout/vList2"/>
    <dgm:cxn modelId="{23B2F504-64BB-4E75-B18B-5CD4173D934D}" type="presParOf" srcId="{F84F04B5-8E85-408A-AFF6-6A58177DB07F}" destId="{D8E02AF9-D7C4-4963-B43B-5938BDD2E878}" srcOrd="15" destOrd="0" presId="urn:microsoft.com/office/officeart/2005/8/layout/vList2"/>
    <dgm:cxn modelId="{DC6C1A58-2F59-47FC-8DB7-8EEB50791EE1}" type="presParOf" srcId="{F84F04B5-8E85-408A-AFF6-6A58177DB07F}" destId="{A5A95934-29B7-4D4D-A431-B8CCFE92D5EA}" srcOrd="16" destOrd="0" presId="urn:microsoft.com/office/officeart/2005/8/layout/vList2"/>
    <dgm:cxn modelId="{2201C97B-B3D2-41EF-8315-2A1C673639F5}" type="presParOf" srcId="{F84F04B5-8E85-408A-AFF6-6A58177DB07F}" destId="{82970AE0-F81C-4E98-8520-A5A4B19183CD}" srcOrd="17" destOrd="0" presId="urn:microsoft.com/office/officeart/2005/8/layout/vList2"/>
    <dgm:cxn modelId="{C0455180-CE8C-4AFA-9560-E7B1D17668F8}" type="presParOf" srcId="{F84F04B5-8E85-408A-AFF6-6A58177DB07F}" destId="{3BEBC413-9A20-40B4-A7D2-3790B6EFF364}" srcOrd="18" destOrd="0" presId="urn:microsoft.com/office/officeart/2005/8/layout/vList2"/>
    <dgm:cxn modelId="{586CFEE1-0784-4C40-BAB8-0C7FB028F3DB}" type="presParOf" srcId="{F84F04B5-8E85-408A-AFF6-6A58177DB07F}" destId="{5907D60B-09AD-4EA3-8186-FDAB1843F6D5}" srcOrd="19" destOrd="0" presId="urn:microsoft.com/office/officeart/2005/8/layout/vList2"/>
    <dgm:cxn modelId="{B024278A-CC9D-40E8-B113-CCE8791BF2B9}" type="presParOf" srcId="{F84F04B5-8E85-408A-AFF6-6A58177DB07F}" destId="{82C17FF8-4040-4D97-BF08-65F1D7228D1A}" srcOrd="20" destOrd="0" presId="urn:microsoft.com/office/officeart/2005/8/layout/vList2"/>
    <dgm:cxn modelId="{028C7C4D-B81E-4627-8102-B4DE06F91351}" type="presParOf" srcId="{F84F04B5-8E85-408A-AFF6-6A58177DB07F}" destId="{8C5C71B0-702B-4DB3-A020-59202AA52AAC}" srcOrd="21" destOrd="0" presId="urn:microsoft.com/office/officeart/2005/8/layout/vList2"/>
    <dgm:cxn modelId="{6208AC64-677F-4731-A1C3-02FCF4331C27}" type="presParOf" srcId="{F84F04B5-8E85-408A-AFF6-6A58177DB07F}" destId="{F7452285-B2CE-4E8A-85F5-2B20F009BC82}" srcOrd="2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C22EC-D40E-4BA7-A338-808CDCA9249D}">
      <dsp:nvSpPr>
        <dsp:cNvPr id="0" name=""/>
        <dsp:cNvSpPr/>
      </dsp:nvSpPr>
      <dsp:spPr>
        <a:xfrm>
          <a:off x="0" y="83533"/>
          <a:ext cx="8128000" cy="33579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 Фонд содействию кредитования МСП</a:t>
          </a:r>
          <a:r>
            <a:rPr lang="en-US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Тверской области</a:t>
          </a:r>
        </a:p>
      </dsp:txBody>
      <dsp:txXfrm>
        <a:off x="16392" y="99925"/>
        <a:ext cx="8095216" cy="303006"/>
      </dsp:txXfrm>
    </dsp:sp>
    <dsp:sp modelId="{FDBEB581-AE0B-4923-AE3A-D1DCF898241F}">
      <dsp:nvSpPr>
        <dsp:cNvPr id="0" name=""/>
        <dsp:cNvSpPr/>
      </dsp:nvSpPr>
      <dsp:spPr>
        <a:xfrm>
          <a:off x="0" y="477499"/>
          <a:ext cx="8128000" cy="33579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МФЦ для бизнеса</a:t>
          </a:r>
        </a:p>
      </dsp:txBody>
      <dsp:txXfrm>
        <a:off x="16392" y="493891"/>
        <a:ext cx="8095216" cy="303006"/>
      </dsp:txXfrm>
    </dsp:sp>
    <dsp:sp modelId="{6A4C26A2-1A38-4D5E-9BCE-E3999FE8E097}">
      <dsp:nvSpPr>
        <dsp:cNvPr id="0" name=""/>
        <dsp:cNvSpPr/>
      </dsp:nvSpPr>
      <dsp:spPr>
        <a:xfrm>
          <a:off x="0" y="848943"/>
          <a:ext cx="8128000" cy="33579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Венчурный Фонд Тверской области </a:t>
          </a:r>
        </a:p>
      </dsp:txBody>
      <dsp:txXfrm>
        <a:off x="16392" y="865335"/>
        <a:ext cx="8095216" cy="303006"/>
      </dsp:txXfrm>
    </dsp:sp>
    <dsp:sp modelId="{F0405C45-E09D-4409-9298-331CA585941F}">
      <dsp:nvSpPr>
        <dsp:cNvPr id="0" name=""/>
        <dsp:cNvSpPr/>
      </dsp:nvSpPr>
      <dsp:spPr>
        <a:xfrm>
          <a:off x="0" y="1225053"/>
          <a:ext cx="8128000" cy="33579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ЦПЭ (Центр поддержки экспорта)</a:t>
          </a:r>
        </a:p>
      </dsp:txBody>
      <dsp:txXfrm>
        <a:off x="16392" y="1241445"/>
        <a:ext cx="8095216" cy="303006"/>
      </dsp:txXfrm>
    </dsp:sp>
    <dsp:sp modelId="{20DC813D-838E-4085-92F6-999BB2E619EC}">
      <dsp:nvSpPr>
        <dsp:cNvPr id="0" name=""/>
        <dsp:cNvSpPr/>
      </dsp:nvSpPr>
      <dsp:spPr>
        <a:xfrm>
          <a:off x="0" y="1601163"/>
          <a:ext cx="8128000" cy="33579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ru-RU" sz="14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ЦПП (Центр поддержки предпринимательства)</a:t>
          </a:r>
        </a:p>
      </dsp:txBody>
      <dsp:txXfrm>
        <a:off x="16392" y="1617555"/>
        <a:ext cx="8095216" cy="303006"/>
      </dsp:txXfrm>
    </dsp:sp>
    <dsp:sp modelId="{46BECAB0-AD64-488B-974E-296CD6CCCFCD}">
      <dsp:nvSpPr>
        <dsp:cNvPr id="0" name=""/>
        <dsp:cNvSpPr/>
      </dsp:nvSpPr>
      <dsp:spPr>
        <a:xfrm>
          <a:off x="0" y="1977273"/>
          <a:ext cx="8128000" cy="33579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ФРП (Фонд развития промышленности)</a:t>
          </a:r>
        </a:p>
      </dsp:txBody>
      <dsp:txXfrm>
        <a:off x="16392" y="1993665"/>
        <a:ext cx="8095216" cy="303006"/>
      </dsp:txXfrm>
    </dsp:sp>
    <dsp:sp modelId="{4AA13717-07EA-406E-ACB3-C7AA819B0549}">
      <dsp:nvSpPr>
        <dsp:cNvPr id="0" name=""/>
        <dsp:cNvSpPr/>
      </dsp:nvSpPr>
      <dsp:spPr>
        <a:xfrm>
          <a:off x="0" y="2353383"/>
          <a:ext cx="8128000" cy="33579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Представительства кредитных организаций</a:t>
          </a:r>
        </a:p>
      </dsp:txBody>
      <dsp:txXfrm>
        <a:off x="16392" y="2369775"/>
        <a:ext cx="8095216" cy="303006"/>
      </dsp:txXfrm>
    </dsp:sp>
    <dsp:sp modelId="{91314632-8ECF-4A17-A969-DF62C9F13533}">
      <dsp:nvSpPr>
        <dsp:cNvPr id="0" name=""/>
        <dsp:cNvSpPr/>
      </dsp:nvSpPr>
      <dsp:spPr>
        <a:xfrm>
          <a:off x="0" y="2729493"/>
          <a:ext cx="8128000" cy="33579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Представитель уполномоченного по защите прав предпринимателей</a:t>
          </a:r>
        </a:p>
      </dsp:txBody>
      <dsp:txXfrm>
        <a:off x="16392" y="2745885"/>
        <a:ext cx="8095216" cy="303006"/>
      </dsp:txXfrm>
    </dsp:sp>
    <dsp:sp modelId="{A5A95934-29B7-4D4D-A431-B8CCFE92D5EA}">
      <dsp:nvSpPr>
        <dsp:cNvPr id="0" name=""/>
        <dsp:cNvSpPr/>
      </dsp:nvSpPr>
      <dsp:spPr>
        <a:xfrm>
          <a:off x="0" y="3105603"/>
          <a:ext cx="8128000" cy="33579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Представители УФНС, управления Росреестра, таможни и др.</a:t>
          </a:r>
        </a:p>
      </dsp:txBody>
      <dsp:txXfrm>
        <a:off x="16392" y="3121995"/>
        <a:ext cx="8095216" cy="303006"/>
      </dsp:txXfrm>
    </dsp:sp>
    <dsp:sp modelId="{3BEBC413-9A20-40B4-A7D2-3790B6EFF364}">
      <dsp:nvSpPr>
        <dsp:cNvPr id="0" name=""/>
        <dsp:cNvSpPr/>
      </dsp:nvSpPr>
      <dsp:spPr>
        <a:xfrm>
          <a:off x="0" y="3481713"/>
          <a:ext cx="8128000" cy="33579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ГАУ «Тверской областной бизнес-инкубатор»,  ФППУК</a:t>
          </a:r>
        </a:p>
      </dsp:txBody>
      <dsp:txXfrm>
        <a:off x="16392" y="3498105"/>
        <a:ext cx="8095216" cy="303006"/>
      </dsp:txXfrm>
    </dsp:sp>
    <dsp:sp modelId="{82C17FF8-4040-4D97-BF08-65F1D7228D1A}">
      <dsp:nvSpPr>
        <dsp:cNvPr id="0" name=""/>
        <dsp:cNvSpPr/>
      </dsp:nvSpPr>
      <dsp:spPr>
        <a:xfrm>
          <a:off x="0" y="3857823"/>
          <a:ext cx="8128000" cy="33579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Коворкинг, конференц-залы, переговорные комнаты</a:t>
          </a:r>
        </a:p>
      </dsp:txBody>
      <dsp:txXfrm>
        <a:off x="16392" y="3874215"/>
        <a:ext cx="8095216" cy="303006"/>
      </dsp:txXfrm>
    </dsp:sp>
    <dsp:sp modelId="{B24C35EE-E31B-424D-9159-EA9055CAE5E4}">
      <dsp:nvSpPr>
        <dsp:cNvPr id="0" name=""/>
        <dsp:cNvSpPr/>
      </dsp:nvSpPr>
      <dsp:spPr>
        <a:xfrm>
          <a:off x="0" y="4233933"/>
          <a:ext cx="8128000" cy="33579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Представитель органов власти</a:t>
          </a:r>
        </a:p>
      </dsp:txBody>
      <dsp:txXfrm>
        <a:off x="16392" y="4250325"/>
        <a:ext cx="8095216" cy="303006"/>
      </dsp:txXfrm>
    </dsp:sp>
    <dsp:sp modelId="{348FA52E-87F2-44B8-A460-8A85C6ECB82F}">
      <dsp:nvSpPr>
        <dsp:cNvPr id="0" name=""/>
        <dsp:cNvSpPr/>
      </dsp:nvSpPr>
      <dsp:spPr>
        <a:xfrm>
          <a:off x="0" y="4645518"/>
          <a:ext cx="8128000" cy="33579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Представители контрольных структур</a:t>
          </a:r>
        </a:p>
      </dsp:txBody>
      <dsp:txXfrm>
        <a:off x="16392" y="4661910"/>
        <a:ext cx="8095216" cy="303006"/>
      </dsp:txXfrm>
    </dsp:sp>
    <dsp:sp modelId="{F7898378-570F-437D-9972-46D46D653AA2}">
      <dsp:nvSpPr>
        <dsp:cNvPr id="0" name=""/>
        <dsp:cNvSpPr/>
      </dsp:nvSpPr>
      <dsp:spPr>
        <a:xfrm>
          <a:off x="0" y="5031332"/>
          <a:ext cx="8128000" cy="33579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Нотариус</a:t>
          </a:r>
        </a:p>
      </dsp:txBody>
      <dsp:txXfrm>
        <a:off x="16392" y="5047724"/>
        <a:ext cx="8095216" cy="3030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C22EC-D40E-4BA7-A338-808CDCA9249D}">
      <dsp:nvSpPr>
        <dsp:cNvPr id="0" name=""/>
        <dsp:cNvSpPr/>
      </dsp:nvSpPr>
      <dsp:spPr>
        <a:xfrm>
          <a:off x="0" y="468543"/>
          <a:ext cx="8128000" cy="35665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Кредитная поддержка до 5 млн. руб., гарантийная поддержка для МСП</a:t>
          </a:r>
        </a:p>
      </dsp:txBody>
      <dsp:txXfrm>
        <a:off x="17410" y="485953"/>
        <a:ext cx="8093180" cy="321830"/>
      </dsp:txXfrm>
    </dsp:sp>
    <dsp:sp modelId="{FDBEB581-AE0B-4923-AE3A-D1DCF898241F}">
      <dsp:nvSpPr>
        <dsp:cNvPr id="0" name=""/>
        <dsp:cNvSpPr/>
      </dsp:nvSpPr>
      <dsp:spPr>
        <a:xfrm>
          <a:off x="0" y="836570"/>
          <a:ext cx="8128000" cy="35665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Услуги МФЦ для бизнеса</a:t>
          </a:r>
        </a:p>
      </dsp:txBody>
      <dsp:txXfrm>
        <a:off x="17410" y="853980"/>
        <a:ext cx="8093180" cy="321830"/>
      </dsp:txXfrm>
    </dsp:sp>
    <dsp:sp modelId="{6A4C26A2-1A38-4D5E-9BCE-E3999FE8E097}">
      <dsp:nvSpPr>
        <dsp:cNvPr id="0" name=""/>
        <dsp:cNvSpPr/>
      </dsp:nvSpPr>
      <dsp:spPr>
        <a:xfrm>
          <a:off x="0" y="1204596"/>
          <a:ext cx="8128000" cy="433287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Доступ к федеральным мерам поддержки: Корпорация МСП, МСП-банк, Региональные лизинговые компании,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Фонд содействия инновациям, РВК и др.</a:t>
          </a:r>
        </a:p>
      </dsp:txBody>
      <dsp:txXfrm>
        <a:off x="21151" y="1225747"/>
        <a:ext cx="8085698" cy="390985"/>
      </dsp:txXfrm>
    </dsp:sp>
    <dsp:sp modelId="{F0405C45-E09D-4409-9298-331CA585941F}">
      <dsp:nvSpPr>
        <dsp:cNvPr id="0" name=""/>
        <dsp:cNvSpPr/>
      </dsp:nvSpPr>
      <dsp:spPr>
        <a:xfrm>
          <a:off x="0" y="1649260"/>
          <a:ext cx="8128000" cy="35665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Составление бизнес-планов и маркетинговых планов, подбор франшиз, инвестиционная поддержка</a:t>
          </a:r>
        </a:p>
      </dsp:txBody>
      <dsp:txXfrm>
        <a:off x="17410" y="1666670"/>
        <a:ext cx="8093180" cy="321830"/>
      </dsp:txXfrm>
    </dsp:sp>
    <dsp:sp modelId="{20DC813D-838E-4085-92F6-999BB2E619EC}">
      <dsp:nvSpPr>
        <dsp:cNvPr id="0" name=""/>
        <dsp:cNvSpPr/>
      </dsp:nvSpPr>
      <dsp:spPr>
        <a:xfrm>
          <a:off x="0" y="2017286"/>
          <a:ext cx="8128000" cy="35665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ru-RU" sz="1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Участие в выставочных мероприятиях и бизнес-миссиях в России и за рубежом, поддержка экспорта и выхода на внешние рынки</a:t>
          </a:r>
        </a:p>
      </dsp:txBody>
      <dsp:txXfrm>
        <a:off x="17410" y="2034696"/>
        <a:ext cx="8093180" cy="321830"/>
      </dsp:txXfrm>
    </dsp:sp>
    <dsp:sp modelId="{46BECAB0-AD64-488B-974E-296CD6CCCFCD}">
      <dsp:nvSpPr>
        <dsp:cNvPr id="0" name=""/>
        <dsp:cNvSpPr/>
      </dsp:nvSpPr>
      <dsp:spPr>
        <a:xfrm>
          <a:off x="0" y="2385313"/>
          <a:ext cx="8128000" cy="35665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Льготные кредитные продукты Фонда развития промышленности </a:t>
          </a:r>
        </a:p>
      </dsp:txBody>
      <dsp:txXfrm>
        <a:off x="17410" y="2402723"/>
        <a:ext cx="8093180" cy="321830"/>
      </dsp:txXfrm>
    </dsp:sp>
    <dsp:sp modelId="{4AA13717-07EA-406E-ACB3-C7AA819B0549}">
      <dsp:nvSpPr>
        <dsp:cNvPr id="0" name=""/>
        <dsp:cNvSpPr/>
      </dsp:nvSpPr>
      <dsp:spPr>
        <a:xfrm>
          <a:off x="0" y="2753340"/>
          <a:ext cx="8128000" cy="35665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Обучение</a:t>
          </a:r>
          <a:r>
            <a:rPr lang="ru-RU" sz="1200" kern="1200" baseline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основам предпринимательской деятельности, консультации сторонних экспертов, мероприятия для бизнеса </a:t>
          </a:r>
          <a:endParaRPr lang="ru-RU" sz="1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7410" y="2770750"/>
        <a:ext cx="8093180" cy="321830"/>
      </dsp:txXfrm>
    </dsp:sp>
    <dsp:sp modelId="{91314632-8ECF-4A17-A969-DF62C9F13533}">
      <dsp:nvSpPr>
        <dsp:cNvPr id="0" name=""/>
        <dsp:cNvSpPr/>
      </dsp:nvSpPr>
      <dsp:spPr>
        <a:xfrm>
          <a:off x="0" y="3121366"/>
          <a:ext cx="8128000" cy="35665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Прием всех структур, взаимодействующих с бизнесом</a:t>
          </a:r>
        </a:p>
      </dsp:txBody>
      <dsp:txXfrm>
        <a:off x="17410" y="3138776"/>
        <a:ext cx="8093180" cy="321830"/>
      </dsp:txXfrm>
    </dsp:sp>
    <dsp:sp modelId="{A5A95934-29B7-4D4D-A431-B8CCFE92D5EA}">
      <dsp:nvSpPr>
        <dsp:cNvPr id="0" name=""/>
        <dsp:cNvSpPr/>
      </dsp:nvSpPr>
      <dsp:spPr>
        <a:xfrm>
          <a:off x="0" y="3489393"/>
          <a:ext cx="8128000" cy="35665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Имущественная поддержка, аренда государственного и муниципального имущества, технопарки</a:t>
          </a:r>
        </a:p>
      </dsp:txBody>
      <dsp:txXfrm>
        <a:off x="17410" y="3506803"/>
        <a:ext cx="8093180" cy="321830"/>
      </dsp:txXfrm>
    </dsp:sp>
    <dsp:sp modelId="{3BEBC413-9A20-40B4-A7D2-3790B6EFF364}">
      <dsp:nvSpPr>
        <dsp:cNvPr id="0" name=""/>
        <dsp:cNvSpPr/>
      </dsp:nvSpPr>
      <dsp:spPr>
        <a:xfrm>
          <a:off x="0" y="3857420"/>
          <a:ext cx="8128000" cy="35665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Федеральная программа подготовки управленческих кадров</a:t>
          </a:r>
        </a:p>
      </dsp:txBody>
      <dsp:txXfrm>
        <a:off x="17410" y="3874830"/>
        <a:ext cx="8093180" cy="321830"/>
      </dsp:txXfrm>
    </dsp:sp>
    <dsp:sp modelId="{82C17FF8-4040-4D97-BF08-65F1D7228D1A}">
      <dsp:nvSpPr>
        <dsp:cNvPr id="0" name=""/>
        <dsp:cNvSpPr/>
      </dsp:nvSpPr>
      <dsp:spPr>
        <a:xfrm>
          <a:off x="0" y="4597553"/>
          <a:ext cx="8128000" cy="35665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Коворкинг, конференц-залы, переговорные комнаты, коммуникативная площадка</a:t>
          </a:r>
        </a:p>
      </dsp:txBody>
      <dsp:txXfrm>
        <a:off x="17410" y="4614963"/>
        <a:ext cx="8093180" cy="321830"/>
      </dsp:txXfrm>
    </dsp:sp>
    <dsp:sp modelId="{F7452285-B2CE-4E8A-85F5-2B20F009BC82}">
      <dsp:nvSpPr>
        <dsp:cNvPr id="0" name=""/>
        <dsp:cNvSpPr/>
      </dsp:nvSpPr>
      <dsp:spPr>
        <a:xfrm>
          <a:off x="0" y="4234081"/>
          <a:ext cx="8128000" cy="356650"/>
        </a:xfrm>
        <a:prstGeom prst="roundRect">
          <a:avLst/>
        </a:prstGeom>
        <a:solidFill>
          <a:srgbClr val="BD582C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Участие в госзакупках, выращивание поставщиков крупнейших заказчиков</a:t>
          </a:r>
        </a:p>
      </dsp:txBody>
      <dsp:txXfrm>
        <a:off x="17410" y="4251491"/>
        <a:ext cx="8093180" cy="321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359215F-A780-46AA-9ECE-5E3415E21A0F}" type="datetime1">
              <a:rPr lang="ru-RU" smtClean="0"/>
              <a:t>18.02.2019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52B5AE9-EF18-4BD2-BEA8-A187E00F080A}" type="datetime1">
              <a:rPr lang="ru-RU" noProof="0" smtClean="0"/>
              <a:t>18.02.2019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BB98AFB-CB0D-4DFE-87B9-B4B0D0DE73CD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014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98AFB-CB0D-4DFE-87B9-B4B0D0DE73C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710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98AFB-CB0D-4DFE-87B9-B4B0D0DE73C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52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98AFB-CB0D-4DFE-87B9-B4B0D0DE73C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207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4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98AFB-CB0D-4DFE-87B9-B4B0D0DE73C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442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98AFB-CB0D-4DFE-87B9-B4B0D0DE73C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786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205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98AFB-CB0D-4DFE-87B9-B4B0D0DE73C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882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98AFB-CB0D-4DFE-87B9-B4B0D0DE73C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403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98AFB-CB0D-4DFE-87B9-B4B0D0DE73C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045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98AFB-CB0D-4DFE-87B9-B4B0D0DE73C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485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65213" y="6432551"/>
            <a:ext cx="5653087" cy="273049"/>
          </a:xfrm>
        </p:spPr>
        <p:txBody>
          <a:bodyPr rtlCol="0"/>
          <a:lstStyle>
            <a:lvl1pPr>
              <a:defRPr>
                <a:effectLst/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>
          <a:xfrm>
            <a:off x="6932612" y="6432551"/>
            <a:ext cx="1371600" cy="273049"/>
          </a:xfrm>
        </p:spPr>
        <p:txBody>
          <a:bodyPr rtlCol="0"/>
          <a:lstStyle/>
          <a:p>
            <a:pPr rtl="0"/>
            <a:fld id="{C3F28CFA-1F4F-49FC-A194-A02DE2BBEB31}" type="datetime1">
              <a:rPr lang="ru-RU" noProof="0" smtClean="0"/>
              <a:t>18.02.2019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812" y="6432551"/>
            <a:ext cx="1219201" cy="273049"/>
          </a:xfrm>
        </p:spPr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02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B4A544-D0C4-45DC-A0D8-D610886771A3}" type="datetime1">
              <a:rPr lang="ru-RU" noProof="0" smtClean="0"/>
              <a:t>18.02.2019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414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880653-C5DC-4AB4-BB4B-BBA182DFA49B}" type="datetime1">
              <a:rPr lang="ru-RU" noProof="0" smtClean="0"/>
              <a:t>18.02.2019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354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3DB544-3ABF-4C3C-9834-89D2505D2F95}" type="datetime1">
              <a:rPr lang="ru-RU" noProof="0" smtClean="0"/>
              <a:t>18.02.2019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06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886979-C828-42D4-82EF-CACA504FF063}" type="datetime1">
              <a:rPr lang="ru-RU" noProof="0" smtClean="0"/>
              <a:t>18.02.2019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256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A6B4E9-B51E-4818-B60A-E1761D5B5A50}" type="datetime1">
              <a:rPr lang="ru-RU" noProof="0" smtClean="0"/>
              <a:t>18.02.2019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405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F318B6-E8E0-4168-8D5C-123542E2155B}" type="datetime1">
              <a:rPr lang="ru-RU" noProof="0" smtClean="0"/>
              <a:t>18.02.2019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015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415BC7-69F3-46B8-ADA5-7DF3AACDD8B0}" type="datetime1">
              <a:rPr lang="ru-RU" noProof="0" smtClean="0"/>
              <a:t>18.02.2019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703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58318A-8E0B-4A88-9269-7A86C5BD0E58}" type="datetime1">
              <a:rPr lang="ru-RU" noProof="0" smtClean="0"/>
              <a:t>18.02.2019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882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E344C9-0B6B-4F52-B63C-096C733A73E1}" type="datetime1">
              <a:rPr lang="ru-RU" noProof="0" smtClean="0"/>
              <a:t>18.02.2019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00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728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3EC021FF-AB57-4586-84F8-E7B58F4C688D}" type="datetime1">
              <a:rPr lang="ru-RU" noProof="0" smtClean="0"/>
              <a:t>18.02.2019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AEAE4A8-A6E5-453E-B946-FB774B73F48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276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3772" y="1052736"/>
            <a:ext cx="7560840" cy="2514601"/>
          </a:xfrm>
        </p:spPr>
        <p:txBody>
          <a:bodyPr rtlCol="0">
            <a:normAutofit/>
          </a:bodyPr>
          <a:lstStyle/>
          <a:p>
            <a:pPr algn="just" rtl="0"/>
            <a:r>
              <a:rPr lang="ru-RU" dirty="0"/>
              <a:t>ЦОУ «МОЙ БИЗНЕС» - единая площадка оказания государственной поддержки субъектам МСП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333772" y="3717032"/>
            <a:ext cx="7056784" cy="1397000"/>
          </a:xfrm>
        </p:spPr>
        <p:txBody>
          <a:bodyPr rtlCol="0">
            <a:normAutofit lnSpcReduction="10000"/>
          </a:bodyPr>
          <a:lstStyle/>
          <a:p>
            <a:pPr algn="just" rtl="0"/>
            <a:r>
              <a:rPr lang="ru-RU" dirty="0"/>
              <a:t>Меры государственной поддержки, реализуемые Центром поддержки экспорта, Центром поддержки предпринимательства, Венчурным фондом Тверской области </a:t>
            </a:r>
          </a:p>
          <a:p>
            <a:pPr algn="just" rtl="0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E21416A-8A57-437D-936A-BEC60A340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388" y="5373216"/>
            <a:ext cx="1077857" cy="10622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EB09D2-9CF7-495A-8A69-81C563D8F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076" y="5130933"/>
            <a:ext cx="2709140" cy="154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F6BFBAFE-F863-4CFC-B59F-08322CFC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512" y="304800"/>
            <a:ext cx="7058501" cy="1066800"/>
          </a:xfrm>
        </p:spPr>
        <p:txBody>
          <a:bodyPr rtlCol="0">
            <a:normAutofit/>
          </a:bodyPr>
          <a:lstStyle/>
          <a:p>
            <a:pPr rtl="0"/>
            <a:r>
              <a:rPr lang="ru-RU" sz="2400" dirty="0"/>
              <a:t>4. Доступ к федеральным мерам поддержки и сопровождение проектов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5C1231F-8587-4792-B373-4100BE707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836" y="533400"/>
            <a:ext cx="1079086" cy="106079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9EB4F43-8DB8-422E-887D-514F50F00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347" y="286378"/>
            <a:ext cx="2706859" cy="154242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1B74A73-3C72-482D-8892-F8FFD5A5DE32}"/>
              </a:ext>
            </a:extLst>
          </p:cNvPr>
          <p:cNvSpPr/>
          <p:nvPr/>
        </p:nvSpPr>
        <p:spPr>
          <a:xfrm>
            <a:off x="120453" y="1582340"/>
            <a:ext cx="11229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Подбор федеральных мер поддержки, подготовка и сопровождение заявок: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Гранты от 0,5 до 20 млн. руб. технологичным компаниям </a:t>
            </a:r>
            <a:r>
              <a:rPr lang="ru-RU" dirty="0">
                <a:solidFill>
                  <a:srgbClr val="000000"/>
                </a:solidFill>
                <a:latin typeface="Calibri" panose="020F0502020204030204"/>
              </a:rPr>
              <a:t>по программам Фонда содействия инновациям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Льготные займы до 50 млн. руб. для поддержки социально-ориентированных проектов из Фонда поддержки социальных проектов;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>
                <a:solidFill>
                  <a:srgbClr val="000000"/>
                </a:solidFill>
                <a:latin typeface="Calibri" panose="020F0502020204030204"/>
              </a:rPr>
              <a:t>Гранты до 50 млн. руб. из Фонда Президентских грантов;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Льготн</a:t>
            </a:r>
            <a:r>
              <a:rPr lang="ru-RU" dirty="0" err="1">
                <a:solidFill>
                  <a:srgbClr val="000000"/>
                </a:solidFill>
                <a:latin typeface="Calibri" panose="020F0502020204030204"/>
              </a:rPr>
              <a:t>ый</a:t>
            </a:r>
            <a:r>
              <a:rPr lang="ru-RU" dirty="0">
                <a:solidFill>
                  <a:srgbClr val="000000"/>
                </a:solidFill>
                <a:latin typeface="Calibri" panose="020F0502020204030204"/>
              </a:rPr>
              <a:t> лизинг. Продукт Региональных лизинговых компаний.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Возможно соинвестирование средств Фонда в проекты для привлечения федеральной поддержки.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Сопровождение проектов: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>
                <a:solidFill>
                  <a:srgbClr val="000000"/>
                </a:solidFill>
                <a:latin typeface="Calibri" panose="020F0502020204030204"/>
              </a:rPr>
              <a:t>Формирование, анализ и совершенствование бизнес-планов;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>
                <a:solidFill>
                  <a:srgbClr val="000000"/>
                </a:solidFill>
                <a:latin typeface="Calibri" panose="020F0502020204030204"/>
              </a:rPr>
              <a:t>Разработка и аналитика финансовых моделей компаний;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>
                <a:solidFill>
                  <a:srgbClr val="000000"/>
                </a:solidFill>
                <a:latin typeface="Calibri" panose="020F0502020204030204"/>
              </a:rPr>
              <a:t>Подбор мер поддержки и направления развития бизнеса;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>
                <a:solidFill>
                  <a:srgbClr val="000000"/>
                </a:solidFill>
                <a:latin typeface="Calibri" panose="020F0502020204030204"/>
              </a:rPr>
              <a:t>Программа выращивания поставщиков для крупнейших заказчиков;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>
                <a:solidFill>
                  <a:srgbClr val="000000"/>
                </a:solidFill>
                <a:latin typeface="Calibri" panose="020F0502020204030204"/>
              </a:rPr>
              <a:t>Содействие в подготовке заявок на привлечение инвестиций частных инвесторов</a:t>
            </a:r>
            <a:r>
              <a:rPr lang="ru-RU" b="1" dirty="0">
                <a:solidFill>
                  <a:srgbClr val="000000"/>
                </a:solidFill>
                <a:latin typeface="Calibri" panose="020F0502020204030204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48F746-DE25-4F2A-9F6E-B6498A723208}"/>
              </a:ext>
            </a:extLst>
          </p:cNvPr>
          <p:cNvSpPr txBox="1"/>
          <p:nvPr/>
        </p:nvSpPr>
        <p:spPr>
          <a:xfrm>
            <a:off x="332989" y="5515982"/>
            <a:ext cx="10804489" cy="1200329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Муниципальные образования: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Выявляют потенциальных интересантов и направляют в Центр «Мой бизнес»;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Содействуют в организации выездных мероприятий (помещение и слушатели);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black"/>
                </a:solidFill>
                <a:latin typeface="Palatino Linotype" panose="02040502050505030304"/>
              </a:rPr>
              <a:t>Содействуют в распространении информации.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72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F6BFBAFE-F863-4CFC-B59F-08322CFC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512" y="304800"/>
            <a:ext cx="7058501" cy="1066800"/>
          </a:xfrm>
        </p:spPr>
        <p:txBody>
          <a:bodyPr rtlCol="0">
            <a:normAutofit/>
          </a:bodyPr>
          <a:lstStyle/>
          <a:p>
            <a:pPr rtl="0"/>
            <a:r>
              <a:rPr lang="ru-RU" sz="2400" dirty="0"/>
              <a:t>Взаимодействие Фонда </a:t>
            </a:r>
            <a:br>
              <a:rPr lang="ru-RU" sz="2400" dirty="0"/>
            </a:br>
            <a:r>
              <a:rPr lang="ru-RU" sz="2400" dirty="0"/>
              <a:t>с муниципалитетами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5C1231F-8587-4792-B373-4100BE707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836" y="533400"/>
            <a:ext cx="1079086" cy="106079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9EB4F43-8DB8-422E-887D-514F50F00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347" y="286378"/>
            <a:ext cx="2706859" cy="154242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1B74A73-3C72-482D-8892-F8FFD5A5DE32}"/>
              </a:ext>
            </a:extLst>
          </p:cNvPr>
          <p:cNvSpPr/>
          <p:nvPr/>
        </p:nvSpPr>
        <p:spPr>
          <a:xfrm>
            <a:off x="189756" y="1394099"/>
            <a:ext cx="11229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Контактные лица от Фонда:</a:t>
            </a:r>
            <a:endParaRPr lang="ru-RU" b="1" dirty="0">
              <a:solidFill>
                <a:srgbClr val="00000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Для представителей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Адми</a:t>
            </a:r>
            <a:r>
              <a:rPr lang="ru-RU" b="1" dirty="0" err="1">
                <a:solidFill>
                  <a:srgbClr val="000000"/>
                </a:solidFill>
                <a:latin typeface="Calibri" panose="020F0502020204030204"/>
              </a:rPr>
              <a:t>нистраций</a:t>
            </a:r>
            <a:r>
              <a:rPr lang="ru-RU" b="1" dirty="0">
                <a:solidFill>
                  <a:srgbClr val="000000"/>
                </a:solidFill>
                <a:latin typeface="Calibri" panose="020F0502020204030204"/>
              </a:rPr>
              <a:t> муниципальных образований: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Окороков Михаил Вячеславович, генеральный директор,</a:t>
            </a:r>
            <a:endParaRPr lang="ru-RU" b="1" dirty="0">
              <a:solidFill>
                <a:srgbClr val="00000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Для представителей бизнеса: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Ануфриев Роман Константинович, заместитель директора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B66E69-89EA-441C-8BF8-8810E35FC18A}"/>
              </a:ext>
            </a:extLst>
          </p:cNvPr>
          <p:cNvSpPr txBox="1"/>
          <p:nvPr/>
        </p:nvSpPr>
        <p:spPr>
          <a:xfrm>
            <a:off x="566730" y="2978281"/>
            <a:ext cx="11055363" cy="369332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Предлагаем подготовить и направить в адрес Фонда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to@venturetver.ru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: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52D309F-892D-4FD3-B9C8-8C1F44911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648239"/>
              </p:ext>
            </p:extLst>
          </p:nvPr>
        </p:nvGraphicFramePr>
        <p:xfrm>
          <a:off x="1629916" y="3523340"/>
          <a:ext cx="9215990" cy="2882902"/>
        </p:xfrm>
        <a:graphic>
          <a:graphicData uri="http://schemas.openxmlformats.org/drawingml/2006/table">
            <a:tbl>
              <a:tblPr firstRow="1" firstCol="1" bandRow="1"/>
              <a:tblGrid>
                <a:gridCol w="6985217">
                  <a:extLst>
                    <a:ext uri="{9D8B030D-6E8A-4147-A177-3AD203B41FA5}">
                      <a16:colId xmlns:a16="http://schemas.microsoft.com/office/drawing/2014/main" val="397050805"/>
                    </a:ext>
                  </a:extLst>
                </a:gridCol>
                <a:gridCol w="2230773">
                  <a:extLst>
                    <a:ext uri="{9D8B030D-6E8A-4147-A177-3AD203B41FA5}">
                      <a16:colId xmlns:a16="http://schemas.microsoft.com/office/drawing/2014/main" val="29388970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ФИО и контактные данные лица от Администрации муниципалитета для взаимодействия с Фондом и организации мероприятий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марта 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234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писки и контактные данные компаний, заинтересованных в выходе на внешние рынки (регионы РФ и зарубежные страны)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апреля 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993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Заявки на бесплатное проведение семинара для субъектов предпринимательства по программе корпорации МСП (5 дней по 7 часов, не менее 10 субъектов предпринимательства)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апреля 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88199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Списки и контактные данные инициаторов производственных, инновационных и социальных проектов для содействия в привлечении поддержки из федеральных институтов развития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апреля 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35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99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011" y="1135134"/>
            <a:ext cx="8686801" cy="1066800"/>
          </a:xfrm>
        </p:spPr>
        <p:txBody>
          <a:bodyPr rtlCol="0">
            <a:normAutofit/>
          </a:bodyPr>
          <a:lstStyle/>
          <a:p>
            <a:pPr rtl="0"/>
            <a:r>
              <a:rPr lang="ru-RU" sz="5400" dirty="0"/>
              <a:t>Спасибо за внимание!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F1E24A-507B-4F3A-BA61-C20375716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8824" y="4826333"/>
            <a:ext cx="1215625" cy="120188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E9F599-F542-4E62-84CA-73717DAEB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852" y="4656066"/>
            <a:ext cx="2706859" cy="15424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04F8E7-C07D-4781-A27C-D743451B8805}"/>
              </a:ext>
            </a:extLst>
          </p:cNvPr>
          <p:cNvSpPr txBox="1"/>
          <p:nvPr/>
        </p:nvSpPr>
        <p:spPr>
          <a:xfrm>
            <a:off x="6094412" y="2594825"/>
            <a:ext cx="4464496" cy="203132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dirty="0"/>
              <a:t>Окороков Михаил Вячеславович</a:t>
            </a:r>
          </a:p>
          <a:p>
            <a:r>
              <a:rPr lang="ru-RU" dirty="0"/>
              <a:t>Генеральный директор Венчурного фонда Тверской области</a:t>
            </a:r>
          </a:p>
          <a:p>
            <a:endParaRPr lang="ru-RU" dirty="0"/>
          </a:p>
          <a:p>
            <a:r>
              <a:rPr lang="en-US" dirty="0"/>
              <a:t>okorokov@venturetver.ru</a:t>
            </a:r>
          </a:p>
          <a:p>
            <a:r>
              <a:rPr lang="en-US" dirty="0"/>
              <a:t>+7 (4822) 79-02-15</a:t>
            </a:r>
          </a:p>
          <a:p>
            <a:r>
              <a:rPr lang="en-US" dirty="0"/>
              <a:t>+7(910) 646 26 37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25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3512" y="533400"/>
            <a:ext cx="7058501" cy="1066800"/>
          </a:xfrm>
        </p:spPr>
        <p:txBody>
          <a:bodyPr rtlCol="0">
            <a:normAutofit/>
          </a:bodyPr>
          <a:lstStyle/>
          <a:p>
            <a:pPr rtl="0"/>
            <a:r>
              <a:rPr lang="ru-RU" sz="2400" dirty="0"/>
              <a:t>Система мер государственной поддержки предпринимательства в Тверской области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91217E-D219-4416-B0A3-23C032217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836" y="533400"/>
            <a:ext cx="1079086" cy="10607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1B1D10-C28A-4B60-BC1C-DBDFE227E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347" y="286378"/>
            <a:ext cx="2706859" cy="15424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193B76-08E0-4A86-AC80-8393953F7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982" y="1594196"/>
            <a:ext cx="2706859" cy="1542422"/>
          </a:xfrm>
          <a:prstGeom prst="rect">
            <a:avLst/>
          </a:prstGeom>
          <a:effectLst>
            <a:outerShdw blurRad="165100" dist="127000" dir="2700000" algn="tl" rotWithShape="0">
              <a:prstClr val="black">
                <a:alpha val="25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0F57CD-7366-41BF-8E18-AB5A966C9528}"/>
              </a:ext>
            </a:extLst>
          </p:cNvPr>
          <p:cNvSpPr txBox="1"/>
          <p:nvPr/>
        </p:nvSpPr>
        <p:spPr>
          <a:xfrm>
            <a:off x="1197868" y="3398217"/>
            <a:ext cx="2706858" cy="646331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dirty="0"/>
              <a:t>Финансовая поддержка МСП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C819F1-E5C1-41A3-960F-87A8D2F14269}"/>
              </a:ext>
            </a:extLst>
          </p:cNvPr>
          <p:cNvSpPr txBox="1"/>
          <p:nvPr/>
        </p:nvSpPr>
        <p:spPr>
          <a:xfrm>
            <a:off x="4740982" y="3398217"/>
            <a:ext cx="2706858" cy="646331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dirty="0"/>
              <a:t>Нефинансовая поддержка МСП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8A5CBF-C5BD-467A-B856-EBF3DA88F125}"/>
              </a:ext>
            </a:extLst>
          </p:cNvPr>
          <p:cNvSpPr txBox="1"/>
          <p:nvPr/>
        </p:nvSpPr>
        <p:spPr>
          <a:xfrm>
            <a:off x="8284096" y="3398216"/>
            <a:ext cx="2706858" cy="646331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dirty="0"/>
              <a:t>Имущественная поддержка МСП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C73FD60-F354-4FFB-BD2E-D31B879B0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085" y="4293096"/>
            <a:ext cx="3816423" cy="11584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C1E12E-A3A1-4BA1-9255-4B3AC27FB8CB}"/>
              </a:ext>
            </a:extLst>
          </p:cNvPr>
          <p:cNvSpPr txBox="1"/>
          <p:nvPr/>
        </p:nvSpPr>
        <p:spPr>
          <a:xfrm>
            <a:off x="1199067" y="5407722"/>
            <a:ext cx="2706858" cy="584775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600" dirty="0"/>
              <a:t>Микрозаймы</a:t>
            </a:r>
          </a:p>
          <a:p>
            <a:pPr algn="ctr"/>
            <a:r>
              <a:rPr lang="ru-RU" sz="1600" dirty="0"/>
              <a:t>Гарантийная поддержка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060443E-695D-47CB-B308-833717D21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982" y="4319209"/>
            <a:ext cx="1079086" cy="106079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037702C-3D35-476A-B4A2-2AD35506F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0396" y="4293096"/>
            <a:ext cx="1287284" cy="53366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5A3F3D1-4A37-4686-A5EA-B1256BEFCCC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718" t="28388" r="14204" b="28752"/>
          <a:stretch/>
        </p:blipFill>
        <p:spPr>
          <a:xfrm>
            <a:off x="5950396" y="4917898"/>
            <a:ext cx="1647493" cy="53366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19CCBC8-6EA7-40AE-AE91-D6C837AE6C9F}"/>
              </a:ext>
            </a:extLst>
          </p:cNvPr>
          <p:cNvSpPr txBox="1"/>
          <p:nvPr/>
        </p:nvSpPr>
        <p:spPr>
          <a:xfrm>
            <a:off x="4740982" y="5471143"/>
            <a:ext cx="2706858" cy="1323439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600" dirty="0"/>
              <a:t>Обучение, консалтинг</a:t>
            </a:r>
          </a:p>
          <a:p>
            <a:pPr algn="ctr"/>
            <a:r>
              <a:rPr lang="ru-RU" sz="1600" dirty="0"/>
              <a:t>бизнес-миссии, участие в выставках, сертификация, доступ к федеральным мерам поддержки и др.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8787AC1-2128-438F-81C8-E33F2BB805D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9611" b="19426"/>
          <a:stretch/>
        </p:blipFill>
        <p:spPr>
          <a:xfrm>
            <a:off x="8151472" y="4264789"/>
            <a:ext cx="2838450" cy="108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4F70832-F754-4E1F-AEF7-5DA741A2E00E}"/>
              </a:ext>
            </a:extLst>
          </p:cNvPr>
          <p:cNvSpPr txBox="1"/>
          <p:nvPr/>
        </p:nvSpPr>
        <p:spPr>
          <a:xfrm>
            <a:off x="8278950" y="5585200"/>
            <a:ext cx="2706858" cy="830997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600" dirty="0"/>
              <a:t>Технопарки, предоставление офисных площадей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BCDABA96-F659-4090-BDEF-F5219D1E1A0C}"/>
              </a:ext>
            </a:extLst>
          </p:cNvPr>
          <p:cNvCxnSpPr>
            <a:stCxn id="7" idx="2"/>
            <a:endCxn id="10" idx="0"/>
          </p:cNvCxnSpPr>
          <p:nvPr/>
        </p:nvCxnSpPr>
        <p:spPr>
          <a:xfrm flipH="1">
            <a:off x="6094411" y="3136618"/>
            <a:ext cx="1" cy="261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DFE81D2A-32AA-47D0-A031-39327B174247}"/>
              </a:ext>
            </a:extLst>
          </p:cNvPr>
          <p:cNvCxnSpPr>
            <a:endCxn id="9" idx="0"/>
          </p:cNvCxnSpPr>
          <p:nvPr/>
        </p:nvCxnSpPr>
        <p:spPr>
          <a:xfrm flipH="1">
            <a:off x="2551297" y="3140968"/>
            <a:ext cx="2189685" cy="257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CD6F5ADC-ACA4-4D79-82D8-45A076D84FD1}"/>
              </a:ext>
            </a:extLst>
          </p:cNvPr>
          <p:cNvCxnSpPr>
            <a:endCxn id="11" idx="0"/>
          </p:cNvCxnSpPr>
          <p:nvPr/>
        </p:nvCxnSpPr>
        <p:spPr>
          <a:xfrm>
            <a:off x="7447840" y="3136618"/>
            <a:ext cx="2189685" cy="261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31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66AEA7A-8224-4176-9782-D0AC0C34CBDD}"/>
              </a:ext>
            </a:extLst>
          </p:cNvPr>
          <p:cNvSpPr/>
          <p:nvPr/>
        </p:nvSpPr>
        <p:spPr>
          <a:xfrm>
            <a:off x="4459508" y="1477995"/>
            <a:ext cx="3269810" cy="538000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3512" y="533400"/>
            <a:ext cx="7058501" cy="1066800"/>
          </a:xfrm>
        </p:spPr>
        <p:txBody>
          <a:bodyPr rtlCol="0">
            <a:normAutofit/>
          </a:bodyPr>
          <a:lstStyle/>
          <a:p>
            <a:pPr rtl="0"/>
            <a:r>
              <a:rPr lang="ru-RU" sz="2400" dirty="0"/>
              <a:t>Система мер государственной поддержки предпринимательства в Тверской области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91217E-D219-4416-B0A3-23C032217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836" y="533400"/>
            <a:ext cx="1079086" cy="10607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1B1D10-C28A-4B60-BC1C-DBDFE227E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347" y="286378"/>
            <a:ext cx="2706859" cy="15424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193B76-08E0-4A86-AC80-8393953F7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982" y="1594196"/>
            <a:ext cx="2706859" cy="1542422"/>
          </a:xfrm>
          <a:prstGeom prst="rect">
            <a:avLst/>
          </a:prstGeom>
          <a:effectLst>
            <a:outerShdw blurRad="165100" dist="127000" dir="2700000" algn="tl" rotWithShape="0">
              <a:prstClr val="black">
                <a:alpha val="25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0F57CD-7366-41BF-8E18-AB5A966C9528}"/>
              </a:ext>
            </a:extLst>
          </p:cNvPr>
          <p:cNvSpPr txBox="1"/>
          <p:nvPr/>
        </p:nvSpPr>
        <p:spPr>
          <a:xfrm>
            <a:off x="1197868" y="3398217"/>
            <a:ext cx="2706858" cy="646331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Финансовая поддержка МСП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C819F1-E5C1-41A3-960F-87A8D2F14269}"/>
              </a:ext>
            </a:extLst>
          </p:cNvPr>
          <p:cNvSpPr txBox="1"/>
          <p:nvPr/>
        </p:nvSpPr>
        <p:spPr>
          <a:xfrm>
            <a:off x="4740982" y="3398217"/>
            <a:ext cx="2706858" cy="646331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Нефинансовая поддержка МСП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8A5CBF-C5BD-467A-B856-EBF3DA88F125}"/>
              </a:ext>
            </a:extLst>
          </p:cNvPr>
          <p:cNvSpPr txBox="1"/>
          <p:nvPr/>
        </p:nvSpPr>
        <p:spPr>
          <a:xfrm>
            <a:off x="8284096" y="3398216"/>
            <a:ext cx="2706858" cy="646331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Имущественная поддержка МСП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C73FD60-F354-4FFB-BD2E-D31B879B0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085" y="4293096"/>
            <a:ext cx="3816423" cy="11584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C1E12E-A3A1-4BA1-9255-4B3AC27FB8CB}"/>
              </a:ext>
            </a:extLst>
          </p:cNvPr>
          <p:cNvSpPr txBox="1"/>
          <p:nvPr/>
        </p:nvSpPr>
        <p:spPr>
          <a:xfrm>
            <a:off x="1199067" y="5407722"/>
            <a:ext cx="2706858" cy="584775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Микрозаймы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Гарантийная поддержка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060443E-695D-47CB-B308-833717D21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982" y="4319209"/>
            <a:ext cx="1079086" cy="106079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037702C-3D35-476A-B4A2-2AD35506F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0396" y="4293096"/>
            <a:ext cx="1287284" cy="53366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5A3F3D1-4A37-4686-A5EA-B1256BEFCCC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718" t="28388" r="14204" b="28752"/>
          <a:stretch/>
        </p:blipFill>
        <p:spPr>
          <a:xfrm>
            <a:off x="5950396" y="4917898"/>
            <a:ext cx="1647493" cy="53366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19CCBC8-6EA7-40AE-AE91-D6C837AE6C9F}"/>
              </a:ext>
            </a:extLst>
          </p:cNvPr>
          <p:cNvSpPr txBox="1"/>
          <p:nvPr/>
        </p:nvSpPr>
        <p:spPr>
          <a:xfrm>
            <a:off x="4740982" y="5471143"/>
            <a:ext cx="2706858" cy="1323439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Обучение, консалтинг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бизнес-миссии, участие в выставках, сертификация, доступ к федеральным мерам поддержки и др.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8787AC1-2128-438F-81C8-E33F2BB805D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9611" b="19426"/>
          <a:stretch/>
        </p:blipFill>
        <p:spPr>
          <a:xfrm>
            <a:off x="8151472" y="4264789"/>
            <a:ext cx="2838450" cy="108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4F70832-F754-4E1F-AEF7-5DA741A2E00E}"/>
              </a:ext>
            </a:extLst>
          </p:cNvPr>
          <p:cNvSpPr txBox="1"/>
          <p:nvPr/>
        </p:nvSpPr>
        <p:spPr>
          <a:xfrm>
            <a:off x="8278950" y="5585200"/>
            <a:ext cx="2706858" cy="830997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Технопарки, предоставление офисных площадей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BCDABA96-F659-4090-BDEF-F5219D1E1A0C}"/>
              </a:ext>
            </a:extLst>
          </p:cNvPr>
          <p:cNvCxnSpPr>
            <a:stCxn id="7" idx="2"/>
            <a:endCxn id="10" idx="0"/>
          </p:cNvCxnSpPr>
          <p:nvPr/>
        </p:nvCxnSpPr>
        <p:spPr>
          <a:xfrm flipH="1">
            <a:off x="6094411" y="3136618"/>
            <a:ext cx="1" cy="261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DFE81D2A-32AA-47D0-A031-39327B174247}"/>
              </a:ext>
            </a:extLst>
          </p:cNvPr>
          <p:cNvCxnSpPr>
            <a:endCxn id="9" idx="0"/>
          </p:cNvCxnSpPr>
          <p:nvPr/>
        </p:nvCxnSpPr>
        <p:spPr>
          <a:xfrm flipH="1">
            <a:off x="2551297" y="3140968"/>
            <a:ext cx="2189685" cy="257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CD6F5ADC-ACA4-4D79-82D8-45A076D84FD1}"/>
              </a:ext>
            </a:extLst>
          </p:cNvPr>
          <p:cNvCxnSpPr>
            <a:endCxn id="11" idx="0"/>
          </p:cNvCxnSpPr>
          <p:nvPr/>
        </p:nvCxnSpPr>
        <p:spPr>
          <a:xfrm>
            <a:off x="7447840" y="3136618"/>
            <a:ext cx="2189685" cy="261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89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B02F390-EC47-48AC-B255-D56689E4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512" y="304800"/>
            <a:ext cx="7058501" cy="1066800"/>
          </a:xfrm>
        </p:spPr>
        <p:txBody>
          <a:bodyPr rtlCol="0">
            <a:normAutofit/>
          </a:bodyPr>
          <a:lstStyle/>
          <a:p>
            <a:pPr rtl="0"/>
            <a:r>
              <a:rPr lang="ru-RU" sz="2400" dirty="0"/>
              <a:t>1. Центр оказания услуг «МОЙ БИЗНЕС»</a:t>
            </a:r>
            <a:br>
              <a:rPr lang="ru-RU" sz="2400" dirty="0"/>
            </a:br>
            <a:r>
              <a:rPr lang="ru-RU" sz="2400" dirty="0"/>
              <a:t>    Структура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57BA9FF-0BB8-4791-95A0-69448B5C5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836" y="533400"/>
            <a:ext cx="1079086" cy="106079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78034E4-4760-49F1-BA52-934E2445D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347" y="286378"/>
            <a:ext cx="2706859" cy="1542422"/>
          </a:xfrm>
          <a:prstGeom prst="rect">
            <a:avLst/>
          </a:prstGeom>
        </p:spPr>
      </p:pic>
      <p:graphicFrame>
        <p:nvGraphicFramePr>
          <p:cNvPr id="17" name="Схема 16">
            <a:extLst>
              <a:ext uri="{FF2B5EF4-FFF2-40B4-BE49-F238E27FC236}">
                <a16:creationId xmlns:a16="http://schemas.microsoft.com/office/drawing/2014/main" id="{5BE7D507-8534-41F3-ADF0-51FBFE5639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3632437"/>
              </p:ext>
            </p:extLst>
          </p:nvPr>
        </p:nvGraphicFramePr>
        <p:xfrm>
          <a:off x="3710075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Овал 17">
            <a:extLst>
              <a:ext uri="{FF2B5EF4-FFF2-40B4-BE49-F238E27FC236}">
                <a16:creationId xmlns:a16="http://schemas.microsoft.com/office/drawing/2014/main" id="{7A3DEF4E-9845-445E-A7BA-FD4C712006EC}"/>
              </a:ext>
            </a:extLst>
          </p:cNvPr>
          <p:cNvSpPr/>
          <p:nvPr/>
        </p:nvSpPr>
        <p:spPr>
          <a:xfrm>
            <a:off x="21651" y="2949418"/>
            <a:ext cx="2764787" cy="2614965"/>
          </a:xfrm>
          <a:prstGeom prst="ellipse">
            <a:avLst/>
          </a:prstGeom>
          <a:solidFill>
            <a:srgbClr val="BD582C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«МОЙ БИЗНЕС»</a:t>
            </a:r>
          </a:p>
        </p:txBody>
      </p:sp>
      <p:sp>
        <p:nvSpPr>
          <p:cNvPr id="19" name="Левая фигурная скобка 18">
            <a:extLst>
              <a:ext uri="{FF2B5EF4-FFF2-40B4-BE49-F238E27FC236}">
                <a16:creationId xmlns:a16="http://schemas.microsoft.com/office/drawing/2014/main" id="{65BD2F2B-04D2-466F-BCED-22283ACA1685}"/>
              </a:ext>
            </a:extLst>
          </p:cNvPr>
          <p:cNvSpPr/>
          <p:nvPr/>
        </p:nvSpPr>
        <p:spPr>
          <a:xfrm>
            <a:off x="2862638" y="1797718"/>
            <a:ext cx="771237" cy="4918364"/>
          </a:xfrm>
          <a:prstGeom prst="leftBrace">
            <a:avLst/>
          </a:prstGeom>
          <a:noFill/>
          <a:ln w="12700" cap="flat" cmpd="sng" algn="ctr">
            <a:solidFill>
              <a:srgbClr val="E4831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9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F6BFBAFE-F863-4CFC-B59F-08322CFC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512" y="304800"/>
            <a:ext cx="7058501" cy="1066800"/>
          </a:xfrm>
        </p:spPr>
        <p:txBody>
          <a:bodyPr rtlCol="0">
            <a:normAutofit/>
          </a:bodyPr>
          <a:lstStyle/>
          <a:p>
            <a:pPr rtl="0"/>
            <a:r>
              <a:rPr lang="ru-RU" sz="2400" dirty="0"/>
              <a:t>1. Центр оказания услуг «МОЙ БИЗНЕС»</a:t>
            </a:r>
            <a:br>
              <a:rPr lang="ru-RU" sz="2400" dirty="0"/>
            </a:br>
            <a:r>
              <a:rPr lang="ru-RU" sz="2400" dirty="0"/>
              <a:t>    Услуги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5C1231F-8587-4792-B373-4100BE707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836" y="533400"/>
            <a:ext cx="1079086" cy="106079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9EB4F43-8DB8-422E-887D-514F50F00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347" y="286378"/>
            <a:ext cx="2706859" cy="1542422"/>
          </a:xfrm>
          <a:prstGeom prst="rect">
            <a:avLst/>
          </a:prstGeom>
        </p:spPr>
      </p:pic>
      <p:graphicFrame>
        <p:nvGraphicFramePr>
          <p:cNvPr id="22" name="Схема 21">
            <a:extLst>
              <a:ext uri="{FF2B5EF4-FFF2-40B4-BE49-F238E27FC236}">
                <a16:creationId xmlns:a16="http://schemas.microsoft.com/office/drawing/2014/main" id="{3F989EBB-113F-47DF-8BDE-2574D0C5B4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2443377"/>
              </p:ext>
            </p:extLst>
          </p:nvPr>
        </p:nvGraphicFramePr>
        <p:xfrm>
          <a:off x="3718148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3" name="Овал 22">
            <a:extLst>
              <a:ext uri="{FF2B5EF4-FFF2-40B4-BE49-F238E27FC236}">
                <a16:creationId xmlns:a16="http://schemas.microsoft.com/office/drawing/2014/main" id="{53FB325E-AB48-4EE4-9C8F-CCBB0409EBE0}"/>
              </a:ext>
            </a:extLst>
          </p:cNvPr>
          <p:cNvSpPr/>
          <p:nvPr/>
        </p:nvSpPr>
        <p:spPr>
          <a:xfrm>
            <a:off x="182124" y="2841183"/>
            <a:ext cx="2764787" cy="2614965"/>
          </a:xfrm>
          <a:prstGeom prst="ellipse">
            <a:avLst/>
          </a:prstGeom>
          <a:solidFill>
            <a:srgbClr val="BD582C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«МОЙ БИЗНЕС»</a:t>
            </a:r>
          </a:p>
        </p:txBody>
      </p:sp>
      <p:sp>
        <p:nvSpPr>
          <p:cNvPr id="24" name="Левая фигурная скобка 23">
            <a:extLst>
              <a:ext uri="{FF2B5EF4-FFF2-40B4-BE49-F238E27FC236}">
                <a16:creationId xmlns:a16="http://schemas.microsoft.com/office/drawing/2014/main" id="{AFD9D295-CB94-4E52-B5F0-6262ECF056E5}"/>
              </a:ext>
            </a:extLst>
          </p:cNvPr>
          <p:cNvSpPr/>
          <p:nvPr/>
        </p:nvSpPr>
        <p:spPr>
          <a:xfrm>
            <a:off x="3034656" y="2128718"/>
            <a:ext cx="628074" cy="4039894"/>
          </a:xfrm>
          <a:prstGeom prst="leftBrace">
            <a:avLst/>
          </a:prstGeom>
          <a:noFill/>
          <a:ln w="12700" cap="flat" cmpd="sng" algn="ctr">
            <a:solidFill>
              <a:srgbClr val="E4831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13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F6BFBAFE-F863-4CFC-B59F-08322CFC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512" y="304800"/>
            <a:ext cx="7058501" cy="1066800"/>
          </a:xfrm>
        </p:spPr>
        <p:txBody>
          <a:bodyPr rtlCol="0">
            <a:normAutofit/>
          </a:bodyPr>
          <a:lstStyle/>
          <a:p>
            <a:pPr rtl="0"/>
            <a:r>
              <a:rPr lang="ru-RU" sz="2400" dirty="0"/>
              <a:t>1. Центр оказания услуг «МОЙ БИЗНЕС»</a:t>
            </a:r>
            <a:br>
              <a:rPr lang="ru-RU" sz="2400" dirty="0"/>
            </a:br>
            <a:r>
              <a:rPr lang="ru-RU" sz="2400" dirty="0"/>
              <a:t>    Расположение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5C1231F-8587-4792-B373-4100BE707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836" y="533400"/>
            <a:ext cx="1079086" cy="106079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9EB4F43-8DB8-422E-887D-514F50F00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347" y="286378"/>
            <a:ext cx="2706859" cy="154242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9470C0B-6C6B-46FD-9E55-6393A83B8BEF}"/>
              </a:ext>
            </a:extLst>
          </p:cNvPr>
          <p:cNvSpPr/>
          <p:nvPr/>
        </p:nvSpPr>
        <p:spPr>
          <a:xfrm>
            <a:off x="337725" y="6077024"/>
            <a:ext cx="11229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alibri" panose="020F0502020204030204"/>
              </a:rPr>
              <a:t>Расположение в центре города в торгово-офисном центре в непосредственной близости от </a:t>
            </a:r>
          </a:p>
          <a:p>
            <a:pPr algn="ctr"/>
            <a:r>
              <a:rPr lang="ru-RU" b="1" dirty="0">
                <a:solidFill>
                  <a:srgbClr val="000000"/>
                </a:solidFill>
                <a:latin typeface="Calibri" panose="020F0502020204030204"/>
              </a:rPr>
              <a:t>Центра развития бизнеса ПАО «Сбербанк»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B740BE4-83FF-4524-8F31-8F96AB0BC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6340" y="2230136"/>
            <a:ext cx="6476809" cy="364685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1B74A73-3C72-482D-8892-F8FFD5A5DE32}"/>
              </a:ext>
            </a:extLst>
          </p:cNvPr>
          <p:cNvSpPr/>
          <p:nvPr/>
        </p:nvSpPr>
        <p:spPr>
          <a:xfrm>
            <a:off x="223832" y="1524056"/>
            <a:ext cx="11229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alibri" panose="020F0502020204030204"/>
              </a:rPr>
              <a:t>Тверь, пр-т Победы, 14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A1B459-EAA7-4B6A-8918-107870EE24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748" y="2123428"/>
            <a:ext cx="5328592" cy="375796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B6EFF0-1AFF-4B1F-B64C-38355D0B5F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0116" y="4252361"/>
            <a:ext cx="359695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5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F6BFBAFE-F863-4CFC-B59F-08322CFC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512" y="304800"/>
            <a:ext cx="7058501" cy="1066800"/>
          </a:xfrm>
        </p:spPr>
        <p:txBody>
          <a:bodyPr rtlCol="0">
            <a:normAutofit/>
          </a:bodyPr>
          <a:lstStyle/>
          <a:p>
            <a:pPr rtl="0"/>
            <a:r>
              <a:rPr lang="ru-RU" sz="2400" dirty="0"/>
              <a:t>1. Центр оказания услуг «МОЙ БИЗНЕС»</a:t>
            </a:r>
            <a:br>
              <a:rPr lang="ru-RU" sz="2400" dirty="0"/>
            </a:br>
            <a:r>
              <a:rPr lang="ru-RU" sz="2400" dirty="0"/>
              <a:t>    Взаимодействие с муниципалитетами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5C1231F-8587-4792-B373-4100BE707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836" y="533400"/>
            <a:ext cx="1079086" cy="106079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9EB4F43-8DB8-422E-887D-514F50F00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347" y="286378"/>
            <a:ext cx="2706859" cy="15424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5E345A-47F1-40CB-B35B-1721B0E5A2F9}"/>
              </a:ext>
            </a:extLst>
          </p:cNvPr>
          <p:cNvSpPr txBox="1"/>
          <p:nvPr/>
        </p:nvSpPr>
        <p:spPr>
          <a:xfrm>
            <a:off x="5217939" y="1178697"/>
            <a:ext cx="5904656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dirty="0"/>
              <a:t>Закрепление сотрудников МФЦ за    предоставлением услуг бизнесу.</a:t>
            </a:r>
          </a:p>
          <a:p>
            <a:r>
              <a:rPr lang="ru-RU" dirty="0"/>
              <a:t>Прием заявок на предоставление услуг по поддержке предпринимательства в МФЦ (МФО, РГО, сертификация, бизнес-миссии, выставки, обучение, консультации).</a:t>
            </a:r>
          </a:p>
          <a:p>
            <a:r>
              <a:rPr lang="ru-RU" dirty="0"/>
              <a:t>Размещение в пилотных районах оборудования для видеоконференцсвязи с Центром «Мой бизнес» для получения услуг.</a:t>
            </a:r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C6825A-26F0-4CBB-89FB-E606A485B0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20525" r="2010" b="17781"/>
          <a:stretch/>
        </p:blipFill>
        <p:spPr>
          <a:xfrm>
            <a:off x="302499" y="3717032"/>
            <a:ext cx="4716000" cy="16920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EA4C90-139E-49A3-A164-5D7DAEA70AC8}"/>
              </a:ext>
            </a:extLst>
          </p:cNvPr>
          <p:cNvSpPr txBox="1"/>
          <p:nvPr/>
        </p:nvSpPr>
        <p:spPr>
          <a:xfrm>
            <a:off x="5217939" y="3717032"/>
            <a:ext cx="5904656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dirty="0"/>
              <a:t>Телефон и </a:t>
            </a:r>
            <a:r>
              <a:rPr lang="en-US" dirty="0"/>
              <a:t>Skype </a:t>
            </a:r>
            <a:r>
              <a:rPr lang="ru-RU" dirty="0"/>
              <a:t>для бесплатной связи;</a:t>
            </a:r>
          </a:p>
          <a:p>
            <a:r>
              <a:rPr lang="ru-RU" dirty="0"/>
              <a:t>Интернет-сайт с возможностью записи на прием и подачи заявок на поддержку в личном кабинете;</a:t>
            </a:r>
          </a:p>
          <a:p>
            <a:r>
              <a:rPr lang="ru-RU" dirty="0"/>
              <a:t>Информирование предпринимателей в районах путем рассылок, телефонных звонков, кампании в СМИ и сети Интернет.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02115C-C337-469D-B9BA-E83504DE17AD}"/>
              </a:ext>
            </a:extLst>
          </p:cNvPr>
          <p:cNvSpPr txBox="1"/>
          <p:nvPr/>
        </p:nvSpPr>
        <p:spPr>
          <a:xfrm>
            <a:off x="332990" y="5500543"/>
            <a:ext cx="10804489" cy="1200329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 anchorCtr="1">
            <a:spAutoFit/>
          </a:bodyPr>
          <a:lstStyle/>
          <a:p>
            <a:r>
              <a:rPr lang="ru-RU" b="1" dirty="0"/>
              <a:t>Муниципальные образования: </a:t>
            </a:r>
          </a:p>
          <a:p>
            <a:r>
              <a:rPr lang="ru-RU" dirty="0"/>
              <a:t>Содействуют информированию субъектов МСП о новых возможностях;</a:t>
            </a:r>
          </a:p>
          <a:p>
            <a:r>
              <a:rPr lang="ru-RU" dirty="0"/>
              <a:t>Содействуют в реализации мероприятий на территории муниципалитета;</a:t>
            </a:r>
          </a:p>
          <a:p>
            <a:r>
              <a:rPr lang="ru-RU" dirty="0"/>
              <a:t>Обеспечивают интеграцию на Портал «Бизнес-Навигатор МСП»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81EC03-14C6-47CC-80D2-78F6E47846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27" y="1594195"/>
            <a:ext cx="4197572" cy="203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4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F6BFBAFE-F863-4CFC-B59F-08322CFC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512" y="304800"/>
            <a:ext cx="7058501" cy="1066800"/>
          </a:xfrm>
        </p:spPr>
        <p:txBody>
          <a:bodyPr rtlCol="0">
            <a:normAutofit/>
          </a:bodyPr>
          <a:lstStyle/>
          <a:p>
            <a:pPr rtl="0"/>
            <a:r>
              <a:rPr lang="ru-RU" sz="2400" dirty="0"/>
              <a:t>2. Популяризация и акселерация МСП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5C1231F-8587-4792-B373-4100BE707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836" y="533400"/>
            <a:ext cx="1079086" cy="106079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9EB4F43-8DB8-422E-887D-514F50F00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347" y="286378"/>
            <a:ext cx="2706859" cy="154242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1B74A73-3C72-482D-8892-F8FFD5A5DE32}"/>
              </a:ext>
            </a:extLst>
          </p:cNvPr>
          <p:cNvSpPr/>
          <p:nvPr/>
        </p:nvSpPr>
        <p:spPr>
          <a:xfrm>
            <a:off x="120454" y="1313171"/>
            <a:ext cx="112295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Вовлечение населения в предпринимательскую деятельность:</a:t>
            </a:r>
            <a:endParaRPr lang="ru-RU" b="1" dirty="0">
              <a:solidFill>
                <a:srgbClr val="000000"/>
              </a:solidFill>
              <a:latin typeface="Calibri" panose="020F0502020204030204"/>
            </a:endParaRPr>
          </a:p>
          <a:p>
            <a:pPr marL="342900" lvl="0" indent="-342900" algn="ctr">
              <a:buAutoNum type="arabicPeriod"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Лекции </a:t>
            </a:r>
            <a:r>
              <a:rPr lang="ru-RU" dirty="0">
                <a:solidFill>
                  <a:srgbClr val="000000"/>
                </a:solidFill>
                <a:latin typeface="Calibri" panose="020F0502020204030204"/>
              </a:rPr>
              <a:t>и мероприятия для населения 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 всех муниципальных образования : школьники, учащиеся </a:t>
            </a:r>
            <a:r>
              <a:rPr kumimoji="0" lang="ru-RU" sz="1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ССУЗов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организованные группы;</a:t>
            </a:r>
          </a:p>
          <a:p>
            <a:pPr marL="342900" lvl="0" indent="-342900" algn="ctr">
              <a:buAutoNum type="arabicPeriod"/>
            </a:pPr>
            <a:r>
              <a:rPr lang="ru-RU" dirty="0">
                <a:solidFill>
                  <a:srgbClr val="000000"/>
                </a:solidFill>
                <a:latin typeface="Calibri" panose="020F0502020204030204"/>
              </a:rPr>
              <a:t>Информационная кампания в СМИ, сети Интернет;</a:t>
            </a:r>
          </a:p>
          <a:p>
            <a:pPr marL="342900" lvl="0" indent="-342900" algn="ctr">
              <a:buAutoNum type="arabicPeriod"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Предоставление инструкций и материалов</a:t>
            </a:r>
            <a:r>
              <a:rPr lang="ru-RU" dirty="0">
                <a:solidFill>
                  <a:srgbClr val="000000"/>
                </a:solidFill>
                <a:latin typeface="Calibri" panose="020F0502020204030204"/>
              </a:rPr>
              <a:t> по открытию и ведению бизнеса.</a:t>
            </a:r>
          </a:p>
          <a:p>
            <a:pPr marL="342900" lvl="0" indent="-342900" algn="ctr">
              <a:buAutoNum type="arabicPeriod"/>
            </a:pP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/>
            <a:r>
              <a:rPr lang="ru-RU" b="1" dirty="0">
                <a:solidFill>
                  <a:srgbClr val="000000"/>
                </a:solidFill>
                <a:latin typeface="Calibri" panose="020F0502020204030204"/>
              </a:rPr>
              <a:t>Обучение основам предпринимательской деятельности:</a:t>
            </a:r>
          </a:p>
          <a:p>
            <a:pPr marL="342900" lvl="0" indent="-342900" algn="ctr">
              <a:buAutoNum type="arabicPeriod"/>
            </a:pPr>
            <a:r>
              <a:rPr kumimoji="0" lang="ru-RU" sz="1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Образо</a:t>
            </a:r>
            <a:r>
              <a:rPr lang="ru-RU" dirty="0" err="1">
                <a:solidFill>
                  <a:srgbClr val="000000"/>
                </a:solidFill>
                <a:latin typeface="Calibri" panose="020F0502020204030204"/>
              </a:rPr>
              <a:t>вательные</a:t>
            </a:r>
            <a:r>
              <a:rPr lang="ru-RU" dirty="0">
                <a:solidFill>
                  <a:srgbClr val="000000"/>
                </a:solidFill>
                <a:latin typeface="Calibri" panose="020F0502020204030204"/>
              </a:rPr>
              <a:t> мероприятия по методикам Корпорации МСП, в т.ч. в муниципальных образованиях (программа Азбука предпринимателя, Школа предпринимателя, Бизнес-план (30-36 часов каждая)</a:t>
            </a:r>
          </a:p>
          <a:p>
            <a:pPr lvl="0" algn="ctr"/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После защиты </a:t>
            </a:r>
            <a:r>
              <a:rPr lang="ru-RU" b="1" dirty="0">
                <a:solidFill>
                  <a:srgbClr val="000000"/>
                </a:solidFill>
                <a:latin typeface="Calibri" panose="020F0502020204030204"/>
              </a:rPr>
              <a:t>проектов предоставляется право на получение субсидии на открытие бизнеса</a:t>
            </a:r>
          </a:p>
          <a:p>
            <a:pPr lvl="0" algn="ctr"/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Консультации по вопросам ведения бизнеса в т.ч.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через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Центры «Мои документы»</a:t>
            </a:r>
          </a:p>
          <a:p>
            <a:pPr lvl="0" algn="ctr"/>
            <a:endParaRPr lang="ru-RU" dirty="0">
              <a:solidFill>
                <a:srgbClr val="000000"/>
              </a:solidFill>
              <a:latin typeface="Calibri" panose="020F0502020204030204"/>
            </a:endParaRPr>
          </a:p>
          <a:p>
            <a:pPr lvl="0" algn="ctr"/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Акселерация предпринимателей:</a:t>
            </a:r>
          </a:p>
          <a:p>
            <a:pPr marL="342900" lvl="0" indent="-342900" algn="ctr">
              <a:buAutoNum type="arabicPeriod"/>
            </a:pPr>
            <a:r>
              <a:rPr lang="ru-RU" dirty="0">
                <a:solidFill>
                  <a:srgbClr val="000000"/>
                </a:solidFill>
                <a:latin typeface="Calibri" panose="020F0502020204030204"/>
              </a:rPr>
              <a:t>Семинары и тренинги в т.ч. по федеральным методикам (с размещением видео-записей на сайте)</a:t>
            </a:r>
          </a:p>
          <a:p>
            <a:pPr marL="342900" lvl="0" indent="-342900" algn="ctr">
              <a:buAutoNum type="arabicPeriod"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Консультации по вопросам ведения бизнеса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B66E69-89EA-441C-8BF8-8810E35FC18A}"/>
              </a:ext>
            </a:extLst>
          </p:cNvPr>
          <p:cNvSpPr txBox="1"/>
          <p:nvPr/>
        </p:nvSpPr>
        <p:spPr>
          <a:xfrm>
            <a:off x="981844" y="5500543"/>
            <a:ext cx="10155635" cy="1200329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square" rtlCol="0" anchor="ctr" anchorCtr="1">
            <a:spAutoFit/>
          </a:bodyPr>
          <a:lstStyle/>
          <a:p>
            <a:r>
              <a:rPr lang="ru-RU" b="1" dirty="0"/>
              <a:t>Муниципальные образования: </a:t>
            </a:r>
          </a:p>
          <a:p>
            <a:r>
              <a:rPr lang="ru-RU" dirty="0"/>
              <a:t>Содействуют в организации выездных мероприятий (помещение и слушатели);</a:t>
            </a:r>
          </a:p>
          <a:p>
            <a:r>
              <a:rPr lang="ru-RU" dirty="0"/>
              <a:t>Информируют население и предпринимателей о возможностях;</a:t>
            </a:r>
          </a:p>
          <a:p>
            <a:r>
              <a:rPr lang="ru-RU" dirty="0"/>
              <a:t>Выявляют заинтересованных и направляют на обучение.</a:t>
            </a:r>
          </a:p>
        </p:txBody>
      </p:sp>
    </p:spTree>
    <p:extLst>
      <p:ext uri="{BB962C8B-B14F-4D97-AF65-F5344CB8AC3E}">
        <p14:creationId xmlns:p14="http://schemas.microsoft.com/office/powerpoint/2010/main" val="138808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F6BFBAFE-F863-4CFC-B59F-08322CFC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512" y="304800"/>
            <a:ext cx="7058501" cy="1066800"/>
          </a:xfrm>
        </p:spPr>
        <p:txBody>
          <a:bodyPr rtlCol="0">
            <a:normAutofit/>
          </a:bodyPr>
          <a:lstStyle/>
          <a:p>
            <a:pPr rtl="0"/>
            <a:r>
              <a:rPr lang="ru-RU" sz="2400" dirty="0"/>
              <a:t>3. Межрегиональное и международное сотрудничество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5C1231F-8587-4792-B373-4100BE707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836" y="533400"/>
            <a:ext cx="1079086" cy="106079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9EB4F43-8DB8-422E-887D-514F50F00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347" y="286378"/>
            <a:ext cx="2706859" cy="154242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1B74A73-3C72-482D-8892-F8FFD5A5DE32}"/>
              </a:ext>
            </a:extLst>
          </p:cNvPr>
          <p:cNvSpPr/>
          <p:nvPr/>
        </p:nvSpPr>
        <p:spPr>
          <a:xfrm>
            <a:off x="120454" y="1744098"/>
            <a:ext cx="11229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Организация бизнес-миссий субъектов предпринимательства в регионы РФ и зарубежные страны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00000"/>
                </a:solidFill>
                <a:latin typeface="Calibri" panose="020F0502020204030204"/>
              </a:rPr>
              <a:t>с организацией встреч с потенциальными партнерами, сообществами предпринимателей, посещением выставок, мероприятий, торговых представительств, органов власти и др.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rgbClr val="00000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0000"/>
                </a:solidFill>
                <a:latin typeface="Calibri" panose="020F0502020204030204"/>
              </a:rPr>
              <a:t>Организация участия предпринимателей в профильных выставках в РФ и за рубежом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00000"/>
                </a:solidFill>
                <a:latin typeface="Calibri" panose="020F0502020204030204"/>
              </a:rPr>
              <a:t>Оплата группового стенда Тверской области или </a:t>
            </a:r>
            <a:r>
              <a:rPr lang="ru-RU" dirty="0" err="1">
                <a:solidFill>
                  <a:srgbClr val="000000"/>
                </a:solidFill>
                <a:latin typeface="Calibri" panose="020F0502020204030204"/>
              </a:rPr>
              <a:t>софинансирование</a:t>
            </a:r>
            <a:r>
              <a:rPr lang="ru-RU" dirty="0">
                <a:solidFill>
                  <a:srgbClr val="000000"/>
                </a:solidFill>
                <a:latin typeface="Calibri" panose="020F0502020204030204"/>
              </a:rPr>
              <a:t> индивидуального стенда компании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rgbClr val="00000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0000"/>
                </a:solidFill>
                <a:latin typeface="Calibri" panose="020F0502020204030204"/>
              </a:rPr>
              <a:t>Сертификация продукции для российского и зарубежных рынков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>
                <a:solidFill>
                  <a:srgbClr val="000000"/>
                </a:solidFill>
                <a:latin typeface="Calibri" panose="020F0502020204030204"/>
              </a:rPr>
              <a:t>Софинансирование</a:t>
            </a:r>
            <a:r>
              <a:rPr lang="ru-RU" dirty="0">
                <a:solidFill>
                  <a:srgbClr val="000000"/>
                </a:solidFill>
                <a:latin typeface="Calibri" panose="020F0502020204030204"/>
              </a:rPr>
              <a:t> до 80% стоимости сертификации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rgbClr val="00000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0000"/>
                </a:solidFill>
                <a:latin typeface="Calibri" panose="020F0502020204030204"/>
              </a:rPr>
              <a:t>Размещение продукции предприятий на электронных торговых площадках, поиск партнеров за рубежом, переводы, консультации и обучение по вопросам экспортной деятельности, подбор приоритетных рынков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B66E69-89EA-441C-8BF8-8810E35FC18A}"/>
              </a:ext>
            </a:extLst>
          </p:cNvPr>
          <p:cNvSpPr txBox="1"/>
          <p:nvPr/>
        </p:nvSpPr>
        <p:spPr>
          <a:xfrm>
            <a:off x="332990" y="5500544"/>
            <a:ext cx="10804489" cy="1200329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Муниципальные образования: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Выявляют потенциальных экспортеров и направляют в Центр «Мои бизнес»;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Содействуют в организации выездных мероприятий (помещение и слушатели);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black"/>
                </a:solidFill>
                <a:latin typeface="Palatino Linotype" panose="02040502050505030304"/>
              </a:rPr>
              <a:t>Содействуют в распространении информации.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51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Презентация бизнес-стратегии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4352508_TF03460663.potx" id="{BE959834-06A1-472B-B994-02C113E9EB3A}" vid="{D38CF963-CD7E-47A1-BA40-20B2517DA913}"/>
    </a:ext>
  </a:extLst>
</a:theme>
</file>

<file path=ppt/theme/theme2.xml><?xml version="1.0" encoding="utf-8"?>
<a:theme xmlns:a="http://schemas.openxmlformats.org/drawingml/2006/main" name="Тема Offic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7CB30B94-6D3B-4C91-947C-5EB8E8EFF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3E1689-1E09-4ADC-A5E7-6718BF79A8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FF1070-8794-47AC-90B7-1F2E078096FF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40262f94-9f35-4ac3-9a90-690165a166b7"/>
    <ds:schemaRef ds:uri="http://schemas.microsoft.com/office/2006/documentManagement/types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бизнес-стратегии</Template>
  <TotalTime>19638</TotalTime>
  <Words>1124</Words>
  <Application>Microsoft Office PowerPoint</Application>
  <PresentationFormat>Произвольный</PresentationFormat>
  <Paragraphs>151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Palatino Linotype</vt:lpstr>
      <vt:lpstr>Times New Roman</vt:lpstr>
      <vt:lpstr>Презентация бизнес-стратегии</vt:lpstr>
      <vt:lpstr>ЦОУ «МОЙ БИЗНЕС» - единая площадка оказания государственной поддержки субъектам МСП</vt:lpstr>
      <vt:lpstr>Система мер государственной поддержки предпринимательства в Тверской области</vt:lpstr>
      <vt:lpstr>Система мер государственной поддержки предпринимательства в Тверской области</vt:lpstr>
      <vt:lpstr>1. Центр оказания услуг «МОЙ БИЗНЕС»     Структура</vt:lpstr>
      <vt:lpstr>1. Центр оказания услуг «МОЙ БИЗНЕС»     Услуги </vt:lpstr>
      <vt:lpstr>1. Центр оказания услуг «МОЙ БИЗНЕС»     Расположение </vt:lpstr>
      <vt:lpstr>1. Центр оказания услуг «МОЙ БИЗНЕС»     Взаимодействие с муниципалитетами </vt:lpstr>
      <vt:lpstr>2. Популяризация и акселерация МСП</vt:lpstr>
      <vt:lpstr>3. Межрегиональное и международное сотрудничество</vt:lpstr>
      <vt:lpstr>4. Доступ к федеральным мерам поддержки и сопровождение проектов</vt:lpstr>
      <vt:lpstr>Взаимодействие Фонда  с муниципалитетами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Венчурный фонд Тверской области</dc:title>
  <dc:creator>asus</dc:creator>
  <cp:lastModifiedBy>asus</cp:lastModifiedBy>
  <cp:revision>53</cp:revision>
  <cp:lastPrinted>2019-02-18T11:57:12Z</cp:lastPrinted>
  <dcterms:created xsi:type="dcterms:W3CDTF">2018-11-12T07:15:00Z</dcterms:created>
  <dcterms:modified xsi:type="dcterms:W3CDTF">2019-02-20T08:16:57Z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