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75" r:id="rId2"/>
    <p:sldId id="476" r:id="rId3"/>
    <p:sldId id="477" r:id="rId4"/>
    <p:sldId id="478" r:id="rId5"/>
    <p:sldId id="479" r:id="rId6"/>
    <p:sldId id="480" r:id="rId7"/>
    <p:sldId id="471" r:id="rId8"/>
    <p:sldId id="472" r:id="rId9"/>
    <p:sldId id="473" r:id="rId10"/>
    <p:sldId id="474" r:id="rId11"/>
    <p:sldId id="460" r:id="rId12"/>
    <p:sldId id="466" r:id="rId13"/>
    <p:sldId id="454" r:id="rId14"/>
    <p:sldId id="452" r:id="rId15"/>
    <p:sldId id="465" r:id="rId16"/>
    <p:sldId id="467" r:id="rId17"/>
    <p:sldId id="468" r:id="rId18"/>
    <p:sldId id="469" r:id="rId19"/>
    <p:sldId id="483" r:id="rId20"/>
    <p:sldId id="470" r:id="rId21"/>
    <p:sldId id="484" r:id="rId22"/>
    <p:sldId id="486" r:id="rId23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D5B5"/>
    <a:srgbClr val="FAE690"/>
    <a:srgbClr val="CCFFCC"/>
    <a:srgbClr val="DBEEF4"/>
    <a:srgbClr val="B9CDE5"/>
    <a:srgbClr val="D7E4BD"/>
    <a:srgbClr val="AA8510"/>
    <a:srgbClr val="FEFEFE"/>
    <a:srgbClr val="FBFBFB"/>
    <a:srgbClr val="9B88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532" autoAdjust="0"/>
    <p:restoredTop sz="95411" autoAdjust="0"/>
  </p:normalViewPr>
  <p:slideViewPr>
    <p:cSldViewPr>
      <p:cViewPr varScale="1">
        <p:scale>
          <a:sx n="118" d="100"/>
          <a:sy n="118" d="100"/>
        </p:scale>
        <p:origin x="-40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>
        <c:manualLayout>
          <c:layoutTarget val="inner"/>
          <c:xMode val="edge"/>
          <c:yMode val="edge"/>
          <c:x val="6.0120700337318624E-3"/>
          <c:y val="4.4138568169397707E-2"/>
          <c:w val="0.96904540835600816"/>
          <c:h val="0.910887072888685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1943365116833584E-2"/>
                  <c:y val="-1.47691643772222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50" dirty="0" smtClean="0"/>
                      <a:t>10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484233865636811"/>
                      <c:h val="0.1652512599866411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8450042766899246E-2"/>
                  <c:y val="-5.09141531673830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50" dirty="0" smtClean="0"/>
                      <a:t>90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7751861819693968"/>
                      <c:h val="0.176727041930157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898898545746216E-2"/>
                  <c:y val="-4.77544199118758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662779272954095"/>
                      <c:h val="0.158365790820531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собственных средств</c:v>
                </c:pt>
                <c:pt idx="1">
                  <c:v>максимальная доля субсидии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10</c:v>
                </c:pt>
                <c:pt idx="1">
                  <c:v>90</c:v>
                </c:pt>
              </c:numCache>
            </c:numRef>
          </c:val>
        </c:ser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6.0120700337318433E-3"/>
          <c:y val="4.4138568169397707E-2"/>
          <c:w val="0.96904540835600816"/>
          <c:h val="0.910887072888685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194336511683357E-2"/>
                  <c:y val="-1.4769164377222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50" dirty="0" smtClean="0"/>
                      <a:t>40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484233865636811"/>
                      <c:h val="0.1652512599866411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2113202382335011E-2"/>
                  <c:y val="-0.100496339270144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50" dirty="0" smtClean="0"/>
                      <a:t>60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7751861819693968"/>
                      <c:h val="0.176727041930157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898898545746192E-2"/>
                  <c:y val="-4.77544199118758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662779272954095"/>
                      <c:h val="0.158365790820531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собственных средств</c:v>
                </c:pt>
                <c:pt idx="1">
                  <c:v>максимальная доля субсидии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40</c:v>
                </c:pt>
                <c:pt idx="1">
                  <c:v>90</c:v>
                </c:pt>
              </c:numCache>
            </c:numRef>
          </c:val>
        </c:ser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6.0120700337318433E-3"/>
          <c:y val="4.4138568169397707E-2"/>
          <c:w val="0.96904540835600816"/>
          <c:h val="0.910887072888685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194336511683357E-2"/>
                  <c:y val="-1.4769164377222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50" dirty="0" smtClean="0"/>
                      <a:t>40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484233865636811"/>
                      <c:h val="0.1652512599866411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2113202382335011E-2"/>
                  <c:y val="-0.100496339270144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050" dirty="0" smtClean="0"/>
                      <a:t>60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7751861819693968"/>
                      <c:h val="0.176727041930157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898898545746192E-2"/>
                  <c:y val="-4.77544199118758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662779272954095"/>
                      <c:h val="0.158365790820531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собственных средств</c:v>
                </c:pt>
                <c:pt idx="1">
                  <c:v>максимальная доля субсидии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40</c:v>
                </c:pt>
                <c:pt idx="1">
                  <c:v>90</c:v>
                </c:pt>
              </c:numCache>
            </c:numRef>
          </c:val>
        </c:ser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399" cy="496889"/>
          </a:xfrm>
          <a:prstGeom prst="rect">
            <a:avLst/>
          </a:prstGeom>
        </p:spPr>
        <p:txBody>
          <a:bodyPr vert="horz" lIns="91464" tIns="45732" rIns="91464" bIns="4573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1"/>
            <a:ext cx="2946399" cy="496889"/>
          </a:xfrm>
          <a:prstGeom prst="rect">
            <a:avLst/>
          </a:prstGeom>
        </p:spPr>
        <p:txBody>
          <a:bodyPr vert="horz" lIns="91464" tIns="45732" rIns="91464" bIns="45732" rtlCol="0"/>
          <a:lstStyle>
            <a:lvl1pPr algn="r">
              <a:defRPr sz="1200"/>
            </a:lvl1pPr>
          </a:lstStyle>
          <a:p>
            <a:fld id="{33CF17CD-90EE-4380-BE32-0185B8FA912A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166"/>
            <a:ext cx="2946399" cy="496887"/>
          </a:xfrm>
          <a:prstGeom prst="rect">
            <a:avLst/>
          </a:prstGeom>
        </p:spPr>
        <p:txBody>
          <a:bodyPr vert="horz" lIns="91464" tIns="45732" rIns="91464" bIns="4573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399" cy="496887"/>
          </a:xfrm>
          <a:prstGeom prst="rect">
            <a:avLst/>
          </a:prstGeom>
        </p:spPr>
        <p:txBody>
          <a:bodyPr vert="horz" lIns="91464" tIns="45732" rIns="91464" bIns="45732" rtlCol="0" anchor="b"/>
          <a:lstStyle>
            <a:lvl1pPr algn="r">
              <a:defRPr sz="1200"/>
            </a:lvl1pPr>
          </a:lstStyle>
          <a:p>
            <a:fld id="{DD92A4B1-35BE-4226-B324-D82EA20F5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956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399" cy="496889"/>
          </a:xfrm>
          <a:prstGeom prst="rect">
            <a:avLst/>
          </a:prstGeom>
        </p:spPr>
        <p:txBody>
          <a:bodyPr vert="horz" lIns="91464" tIns="45732" rIns="91464" bIns="4573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1" y="1"/>
            <a:ext cx="2946399" cy="496889"/>
          </a:xfrm>
          <a:prstGeom prst="rect">
            <a:avLst/>
          </a:prstGeom>
        </p:spPr>
        <p:txBody>
          <a:bodyPr vert="horz" lIns="91464" tIns="45732" rIns="91464" bIns="4573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A4A289-0BA3-4FCE-8667-3C2527B3540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4" tIns="45732" rIns="91464" bIns="4573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14880"/>
            <a:ext cx="5438775" cy="4467225"/>
          </a:xfrm>
          <a:prstGeom prst="rect">
            <a:avLst/>
          </a:prstGeom>
        </p:spPr>
        <p:txBody>
          <a:bodyPr vert="horz" lIns="91464" tIns="45732" rIns="91464" bIns="4573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166"/>
            <a:ext cx="2946399" cy="496887"/>
          </a:xfrm>
          <a:prstGeom prst="rect">
            <a:avLst/>
          </a:prstGeom>
        </p:spPr>
        <p:txBody>
          <a:bodyPr vert="horz" lIns="91464" tIns="45732" rIns="91464" bIns="4573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1" y="9428166"/>
            <a:ext cx="2946399" cy="496887"/>
          </a:xfrm>
          <a:prstGeom prst="rect">
            <a:avLst/>
          </a:prstGeom>
        </p:spPr>
        <p:txBody>
          <a:bodyPr vert="horz" lIns="91464" tIns="45732" rIns="91464" bIns="4573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231492-1EA6-4DF1-80D0-75D8C4BA6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429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15827" y="9408604"/>
            <a:ext cx="2920483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8" tIns="45949" rIns="91898" bIns="45949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500" y="741363"/>
            <a:ext cx="6611938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433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15827" y="9408606"/>
            <a:ext cx="2920483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8" tIns="45949" rIns="91898" bIns="45949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15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500" y="741363"/>
            <a:ext cx="6611938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889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16351" y="9409113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8" tIns="45949" rIns="91898" bIns="45949" anchor="b"/>
          <a:lstStyle/>
          <a:p>
            <a:pPr algn="r"/>
            <a:fld id="{D87FD6D7-4CF0-4AA3-BDEF-92111229A2D0}" type="slidenum">
              <a:rPr lang="ru-RU" sz="1200">
                <a:latin typeface="Calibri" pitchFamily="34" charset="0"/>
              </a:rPr>
              <a:pPr algn="r"/>
              <a:t>16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500" y="741363"/>
            <a:ext cx="6611938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948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4925" y="9413875"/>
            <a:ext cx="294005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8" tIns="46031" rIns="92058" bIns="46031" anchor="b"/>
          <a:lstStyle/>
          <a:p>
            <a:pPr algn="r" defTabSz="904875" eaLnBrk="0" hangingPunct="0"/>
            <a:fld id="{FFE17EAE-85FF-4FAF-ABAE-42966DBE7702}" type="slidenum">
              <a:rPr lang="ru-RU" sz="1200">
                <a:solidFill>
                  <a:srgbClr val="000000"/>
                </a:solidFill>
                <a:cs typeface="Arial" charset="0"/>
              </a:rPr>
              <a:pPr algn="r" defTabSz="904875" eaLnBrk="0" hangingPunct="0"/>
              <a:t>17</a:t>
            </a:fld>
            <a:endParaRPr lang="ru-RU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05588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0113"/>
            <a:ext cx="5429250" cy="4456113"/>
          </a:xfrm>
          <a:noFill/>
        </p:spPr>
        <p:txBody>
          <a:bodyPr wrap="square" lIns="92058" tIns="46031" rIns="92058" bIns="4603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560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86" tIns="46143" rIns="92286" bIns="46143" anchor="b"/>
          <a:lstStyle/>
          <a:p>
            <a:pPr algn="r"/>
            <a:fld id="{B2C2EC1E-5898-4FC1-A1DB-8414256CAA61}" type="slidenum">
              <a:rPr lang="ru-RU" sz="1200">
                <a:latin typeface="Calibri" pitchFamily="34" charset="0"/>
              </a:rPr>
              <a:pPr algn="r"/>
              <a:t>18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4538"/>
            <a:ext cx="6618287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43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5570496" y="6419153"/>
            <a:ext cx="4263437" cy="33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2" tIns="45811" rIns="91622" bIns="45811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19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65413" y="506413"/>
            <a:ext cx="4508500" cy="2536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224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44925" y="9413875"/>
            <a:ext cx="294005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8" tIns="46031" rIns="92058" bIns="46031" anchor="b"/>
          <a:lstStyle/>
          <a:p>
            <a:pPr algn="r" defTabSz="904875" eaLnBrk="0" hangingPunct="0"/>
            <a:fld id="{CFD912B0-9E88-46AF-9638-D2A926311D63}" type="slidenum">
              <a:rPr lang="ru-RU" sz="1200">
                <a:solidFill>
                  <a:srgbClr val="000000"/>
                </a:solidFill>
                <a:cs typeface="Arial" charset="0"/>
              </a:rPr>
              <a:pPr algn="r" defTabSz="904875" eaLnBrk="0" hangingPunct="0"/>
              <a:t>20</a:t>
            </a:fld>
            <a:endParaRPr lang="ru-RU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05588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0113"/>
            <a:ext cx="5429250" cy="4456113"/>
          </a:xfrm>
          <a:noFill/>
        </p:spPr>
        <p:txBody>
          <a:bodyPr wrap="square" lIns="92058" tIns="46031" rIns="92058" bIns="4603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211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5570496" y="6419153"/>
            <a:ext cx="4263437" cy="33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2" tIns="45811" rIns="91622" bIns="45811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21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65413" y="506413"/>
            <a:ext cx="4508500" cy="2536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109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5570496" y="6419153"/>
            <a:ext cx="4263437" cy="33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2" tIns="45811" rIns="91622" bIns="45811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22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65413" y="506413"/>
            <a:ext cx="4508500" cy="2536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10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22067" y="9410114"/>
            <a:ext cx="29252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30" tIns="45965" rIns="91930" bIns="45965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850" y="741363"/>
            <a:ext cx="6610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73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22067" y="9410114"/>
            <a:ext cx="29252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30" tIns="45965" rIns="91930" bIns="45965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850" y="741363"/>
            <a:ext cx="6610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63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22067" y="9410114"/>
            <a:ext cx="29252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30" tIns="45965" rIns="91930" bIns="45965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9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850" y="741363"/>
            <a:ext cx="6610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27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22067" y="9410114"/>
            <a:ext cx="29252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30" tIns="45965" rIns="91930" bIns="45965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10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850" y="741363"/>
            <a:ext cx="6610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433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5581358" y="6442930"/>
            <a:ext cx="4271750" cy="33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49" tIns="45974" rIns="91949" bIns="45974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65413" y="508000"/>
            <a:ext cx="4527550" cy="25479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465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22067" y="9410113"/>
            <a:ext cx="2925257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37" tIns="45968" rIns="91937" bIns="45968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12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850" y="741363"/>
            <a:ext cx="6610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676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15827" y="9410111"/>
            <a:ext cx="29204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8" tIns="45944" rIns="91888" bIns="45944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13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500" y="741363"/>
            <a:ext cx="6611938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207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3815827" y="9408606"/>
            <a:ext cx="2920483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98" tIns="45949" rIns="91898" bIns="45949" anchor="b"/>
          <a:lstStyle/>
          <a:p>
            <a:pPr algn="r"/>
            <a:fld id="{5BF2B917-EECD-4BF3-B12A-5D2F0091688C}" type="slidenum">
              <a:rPr lang="ru-RU" sz="1200">
                <a:latin typeface="Calibri" pitchFamily="34" charset="0"/>
              </a:rPr>
              <a:pPr algn="r"/>
              <a:t>14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500" y="741363"/>
            <a:ext cx="6611938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88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C38F-23C6-4D8D-BE0F-4611BDF8A2F6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3941-805C-4258-8D92-B43D629C9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A017-7356-494B-A323-24CF1F35CA45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4A2B-E2CA-477D-BB62-2CAA7BF83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154FF-1224-4A48-B5FB-818F14F9A758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39B3-A475-4B49-AF33-EBD5E3FE4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49714-BFC4-4B15-8FF0-B4CEFFED0D42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7889-CFEE-44E9-A9DA-DDCE0F18C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131C-92D3-4BC0-8BCC-BBA92CF4D1D0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7754-DC1D-4E96-B321-17F4FBEA9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8391-E5F8-431E-B8FB-98962FCA096E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F5EF-C082-43B4-AD2D-F943C89CC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2E90-90CD-42EB-B2A2-786E33063418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4672-D7FE-4B40-B035-E533E9386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9FEB-390C-4C87-B666-4972955BE5EC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3978-537B-4648-8AEE-4F677A862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25BF4-07B9-4EF2-9D8B-603BA658AA70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A4AA-F121-4481-AF39-485014BBF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5B928-AD04-4400-AFAC-D0E7E8403821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94364-3B38-4E51-826D-789C25EAD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03FA-CD95-4D78-ACEB-F5D5A1FA44A3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F473E-864F-48B3-9D7D-8556B6FDB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8FE216-D153-4F2B-8719-647365E2B69F}" type="datetime1">
              <a:rPr lang="ru-RU" smtClean="0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9183D4-31D4-41AD-B141-AB614C4A5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091352" y="2571744"/>
            <a:ext cx="102612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 мерах государственной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финансовой поддержки сельхозпредприятий и крестьянских (фермерских) хозяйств Тверской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области в 2019 году</a:t>
            </a:r>
            <a:endParaRPr lang="ru-RU" altLang="ja-JP" sz="3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263352" y="177255"/>
            <a:ext cx="828000" cy="10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91352" y="260649"/>
            <a:ext cx="10549264" cy="86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МИНИСТЕРСТВО</a:t>
            </a:r>
            <a:r>
              <a:rPr lang="ru-RU" sz="20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ХОЗЯЙСТВА</a:t>
            </a:r>
          </a:p>
          <a:p>
            <a:pPr>
              <a:defRPr/>
            </a:pPr>
            <a:r>
              <a:rPr lang="ru-RU" sz="20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372308" y="566125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Тверь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 февраля 2019 </a:t>
            </a:r>
            <a:r>
              <a:rPr lang="ru-RU" sz="16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8889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335360" y="194857"/>
            <a:ext cx="828675" cy="1028700"/>
          </a:xfrm>
          <a:prstGeom prst="rect">
            <a:avLst/>
          </a:prstGeom>
          <a:noFill/>
        </p:spPr>
      </p:pic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034" y="190187"/>
            <a:ext cx="1047658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ВОЗМЕЩЕНИЕ ЧАСТИ ПОНЕСЕННЫХ ЗАТРАТ НА ПРИОБРЕТЕНИЕ РЫБОПОСАДОЧНОГО МАТЕРИАЛА</a:t>
            </a:r>
          </a:p>
        </p:txBody>
      </p:sp>
      <p:graphicFrame>
        <p:nvGraphicFramePr>
          <p:cNvPr id="24" name="Содержимое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0796933"/>
              </p:ext>
            </p:extLst>
          </p:nvPr>
        </p:nvGraphicFramePr>
        <p:xfrm>
          <a:off x="1164033" y="2428869"/>
          <a:ext cx="10431175" cy="256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575"/>
                <a:gridCol w="5168600"/>
              </a:tblGrid>
              <a:tr h="10001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Ставка субсидии</a:t>
                      </a:r>
                      <a:endParaRPr lang="ru-RU" sz="20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20% от стоимости рыбопосадочного материала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14300" marR="1143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615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Обязательные условия: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права на осуществление деятельности в области рыбоводства;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в собственности (аренды) земельного участка, используемого для товарного рыбоводства, или договора пользования рыбоводным участком.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BA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4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14300" marR="114300" marT="0" marB="0" anchor="ctr">
                    <a:solidFill>
                      <a:srgbClr val="FFEBAB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73630" y="6361583"/>
            <a:ext cx="8780088" cy="411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15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984432" y="6287642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1164034" y="1428737"/>
            <a:ext cx="10476581" cy="872403"/>
            <a:chOff x="256084" y="-216021"/>
            <a:chExt cx="3557167" cy="2077177"/>
          </a:xfrm>
          <a:solidFill>
            <a:schemeClr val="tx2"/>
          </a:solidFill>
          <a:scene3d>
            <a:camera prst="orthographicFront"/>
            <a:lightRig rig="threeP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56084" y="-216021"/>
              <a:ext cx="3557167" cy="2077177"/>
            </a:xfrm>
            <a:prstGeom prst="roundRect">
              <a:avLst/>
            </a:prstGeom>
            <a:grpFill/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66665" y="54685"/>
              <a:ext cx="3431169" cy="170378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Объем финансирования мероприятия</a:t>
              </a:r>
              <a:r>
                <a:rPr lang="ru-RU" sz="20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– 1 730,0 </a:t>
              </a:r>
              <a:r>
                <a:rPr lang="ru-RU" sz="2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тыс</a:t>
              </a:r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 рублей</a:t>
              </a:r>
              <a:endParaRPr lang="ru-RU" sz="20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1164032" y="5326864"/>
            <a:ext cx="10431175" cy="875286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Скругленный прямоугольник 4"/>
          <p:cNvSpPr/>
          <p:nvPr/>
        </p:nvSpPr>
        <p:spPr>
          <a:xfrm>
            <a:off x="2747007" y="5354203"/>
            <a:ext cx="7390571" cy="715579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8123" tIns="0" rIns="118123" bIns="0" numCol="1" spcCol="1270" anchor="ctr" anchorCtr="0">
            <a:noAutofit/>
          </a:bodyPr>
          <a:lstStyle/>
          <a:p>
            <a:pPr algn="ctr" defTabSz="622300">
              <a:spcAft>
                <a:spcPts val="0"/>
              </a:spcAft>
            </a:pPr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 defTabSz="622300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ведущий эксперт Смирнова Елена Борисовна, тел. (4822) 58-66-63</a:t>
            </a:r>
          </a:p>
        </p:txBody>
      </p:sp>
    </p:spTree>
    <p:extLst>
      <p:ext uri="{BB962C8B-B14F-4D97-AF65-F5344CB8AC3E}">
        <p14:creationId xmlns:p14="http://schemas.microsoft.com/office/powerpoint/2010/main" xmlns="" val="3869339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6430648" y="1895408"/>
            <a:ext cx="5137960" cy="1465702"/>
            <a:chOff x="214314" y="914570"/>
            <a:chExt cx="4000528" cy="19429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Прямоугольник 38"/>
            <p:cNvSpPr/>
            <p:nvPr/>
          </p:nvSpPr>
          <p:spPr>
            <a:xfrm>
              <a:off x="214314" y="914570"/>
              <a:ext cx="4000528" cy="1942907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214314" y="914570"/>
              <a:ext cx="3857652" cy="1893937"/>
            </a:xfrm>
            <a:prstGeom prst="rect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marL="0" lvl="1" algn="ctr" defTabSz="4889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Ставка – </a:t>
              </a:r>
              <a:r>
                <a:rPr lang="ru-RU" sz="1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20% </a:t>
              </a:r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фактических затрат (без НДС) за приобретенного оборудования для объектов молочного скотоводства</a:t>
              </a:r>
            </a:p>
            <a:p>
              <a:pPr marL="0" lvl="1" algn="ctr" defTabSz="4889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287688" y="4595953"/>
            <a:ext cx="6624736" cy="1371565"/>
            <a:chOff x="0" y="2468018"/>
            <a:chExt cx="5250754" cy="106997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Прямоугольник 13"/>
            <p:cNvSpPr/>
            <p:nvPr/>
          </p:nvSpPr>
          <p:spPr>
            <a:xfrm>
              <a:off x="0" y="2509967"/>
              <a:ext cx="5250754" cy="951086"/>
            </a:xfrm>
            <a:prstGeom prst="rect">
              <a:avLst/>
            </a:prstGeom>
            <a:solidFill>
              <a:schemeClr val="bg2">
                <a:alpha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0" y="2468018"/>
              <a:ext cx="5250754" cy="1069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ru-RU" sz="1100" dirty="0"/>
            </a:p>
            <a:p>
              <a:pPr marL="0" lvl="1" algn="ctr" defTabSz="4889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Ставка : </a:t>
              </a:r>
              <a:r>
                <a:rPr lang="ru-RU" sz="1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10% </a:t>
              </a:r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от цены машиностроительной продукции за исключением льняной техники (без НДС);</a:t>
              </a:r>
            </a:p>
            <a:p>
              <a:pPr marL="0" lvl="1" algn="ctr" defTabSz="4889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1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20%</a:t>
              </a:r>
              <a:r>
                <a:rPr lang="ru-RU" sz="1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от цены льняной техники (без НДС)</a:t>
              </a:r>
            </a:p>
            <a:p>
              <a:pPr marL="0" lvl="1" algn="ctr" defTabSz="488950">
                <a:lnSpc>
                  <a:spcPct val="90000"/>
                </a:lnSpc>
                <a:spcAft>
                  <a:spcPct val="15000"/>
                </a:spcAft>
              </a:pPr>
              <a:endParaRPr lang="ru-RU" sz="11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006594" y="1791146"/>
            <a:ext cx="5424054" cy="1569965"/>
            <a:chOff x="-29620" y="3561108"/>
            <a:chExt cx="4464496" cy="20262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Прямоугольник 20"/>
            <p:cNvSpPr/>
            <p:nvPr/>
          </p:nvSpPr>
          <p:spPr>
            <a:xfrm>
              <a:off x="-29619" y="3702123"/>
              <a:ext cx="4353112" cy="1885275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-29620" y="3561108"/>
              <a:ext cx="4464496" cy="17488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6494" tIns="645668" rIns="346494" bIns="78232" numCol="1" spcCol="1270" anchor="t" anchorCtr="0">
              <a:noAutofit/>
            </a:bodyPr>
            <a:lstStyle/>
            <a:p>
              <a:pPr marL="0" lvl="1" algn="ctr" defTabSz="488950">
                <a:lnSpc>
                  <a:spcPct val="90000"/>
                </a:lnSpc>
                <a:spcAft>
                  <a:spcPct val="1500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Ставка – </a:t>
              </a:r>
              <a:r>
                <a:rPr lang="ru-RU" sz="16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50%</a:t>
              </a:r>
              <a:r>
                <a:rPr lang="ru-RU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от фактических затрат (без НДС) за приобретенное в отчетном или текущем году (в т.ч. по лизингу)  новое специализированное оборудование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Рисунок 12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91344" y="120560"/>
            <a:ext cx="828000" cy="10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1127448" y="188641"/>
            <a:ext cx="10729192" cy="89235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СТИМУЛИРОВАНИЕ ИНВЕСТИЦИОННОЙ ДЕЯТЕЛЬНОСТИ</a:t>
            </a:r>
            <a:endParaRPr lang="ru-RU" alt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287688" y="4023017"/>
            <a:ext cx="6624736" cy="1062167"/>
            <a:chOff x="2157289" y="-613208"/>
            <a:chExt cx="5037207" cy="7309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157289" y="-613208"/>
              <a:ext cx="5037207" cy="730927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Скругленный прямоугольник 4"/>
            <p:cNvSpPr/>
            <p:nvPr/>
          </p:nvSpPr>
          <p:spPr>
            <a:xfrm>
              <a:off x="2157289" y="-613208"/>
              <a:ext cx="4968204" cy="65992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Возмещение затрат на приобретенную машиностроительную продукцию –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объем </a:t>
              </a:r>
              <a:r>
                <a:rPr lang="ru-RU" sz="1600" b="1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поддержки </a:t>
              </a:r>
              <a:r>
                <a:rPr lang="ru-RU" sz="1600" b="1" i="1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31 501,8 тыс</a:t>
              </a:r>
              <a:r>
                <a:rPr lang="ru-RU" sz="16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b="1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рублей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019345" y="1080992"/>
            <a:ext cx="5275980" cy="1276133"/>
            <a:chOff x="188430" y="3344650"/>
            <a:chExt cx="3649333" cy="1822047"/>
          </a:xfrm>
          <a:scene3d>
            <a:camera prst="orthographicFront"/>
            <a:lightRig rig="threeP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88430" y="3344650"/>
              <a:ext cx="3649333" cy="182204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87711" y="4008791"/>
              <a:ext cx="3076546" cy="6708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18000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Возмещение затрат на приобретение специализированного оборудования для глубокой переработки молока - 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объем поддержки </a:t>
              </a:r>
              <a:r>
                <a:rPr lang="ru-RU" b="1" i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556,0 </a:t>
              </a:r>
              <a:r>
                <a:rPr lang="ru-RU" b="1" i="1" dirty="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тыс</a:t>
              </a:r>
              <a:r>
                <a:rPr lang="ru-RU" b="1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рублей</a:t>
              </a:r>
              <a:endParaRPr lang="ru-RU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Скругленный прямоугольник 41"/>
          <p:cNvSpPr/>
          <p:nvPr/>
        </p:nvSpPr>
        <p:spPr>
          <a:xfrm>
            <a:off x="6430648" y="1080991"/>
            <a:ext cx="5137960" cy="1276133"/>
          </a:xfrm>
          <a:prstGeom prst="roundRect">
            <a:avLst/>
          </a:prstGeom>
          <a:scene3d>
            <a:camera prst="orthographic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затрат на приобретение технологического оборудования для объектов молочного скотоводства –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2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484,0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171330" y="6463216"/>
            <a:ext cx="685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06594" y="3457045"/>
            <a:ext cx="10562013" cy="462798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лица по направлениям поддержки:</a:t>
            </a:r>
          </a:p>
          <a:p>
            <a:pPr lvl="0" algn="ctr"/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Таисова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Викторовна, тел.(4822) 58-04-64;    Попов Роман Андреевич, тел.(4822) 58-33-31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19344" y="6021289"/>
            <a:ext cx="10549263" cy="441927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lvl="0"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Ермакова Анна Александровна, тел. (4822) 58-63-06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548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191344" y="121813"/>
            <a:ext cx="828675" cy="1028700"/>
          </a:xfrm>
          <a:prstGeom prst="rect">
            <a:avLst/>
          </a:prstGeom>
          <a:noFill/>
        </p:spPr>
      </p:pic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020019" y="142852"/>
            <a:ext cx="1069260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ВОЗМЕЩЕНИЕ ЧАСТИ ПРЯМЫХ ПОНЕСЕННЫХ ЗАТРАТ</a:t>
            </a: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СОЗДАНИЕ И МОДЕРНИЗАЦИЮ ОБЪЕКТОВ АПК</a:t>
            </a:r>
          </a:p>
        </p:txBody>
      </p:sp>
      <p:grpSp>
        <p:nvGrpSpPr>
          <p:cNvPr id="3" name="Группа 19"/>
          <p:cNvGrpSpPr/>
          <p:nvPr/>
        </p:nvGrpSpPr>
        <p:grpSpPr>
          <a:xfrm>
            <a:off x="1036448" y="1017586"/>
            <a:ext cx="10675219" cy="954107"/>
            <a:chOff x="922161" y="1162273"/>
            <a:chExt cx="7969605" cy="102022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977592" y="1248809"/>
              <a:ext cx="7914174" cy="86403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22161" y="1162273"/>
              <a:ext cx="7927705" cy="10202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Постановление Правительства Российской Федерации от 24.11.2018 № 1413</a:t>
              </a:r>
            </a:p>
            <a:p>
              <a:pPr algn="ctr">
                <a:defRPr/>
              </a:pPr>
              <a:r>
                <a:rPr lang="ru-RU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(Правила предоставления и распределения иных межбюджетных трансфертов (ИМБТ) из федерального бюджета бюджетам субъектов Российской Федерации на возмещение части прямых понесенных затрат на создание и (или) модернизацию объектов агропромышленного комплекса) </a:t>
              </a:r>
            </a:p>
          </p:txBody>
        </p:sp>
      </p:grp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6023421"/>
              </p:ext>
            </p:extLst>
          </p:nvPr>
        </p:nvGraphicFramePr>
        <p:xfrm>
          <a:off x="1110699" y="2164207"/>
          <a:ext cx="10600968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7629"/>
                <a:gridCol w="2663339"/>
              </a:tblGrid>
              <a:tr h="5121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АПК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озмещения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(но не выше предельной стоимости)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хранилища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животноводческие комплексы молочного направления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селекционно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-семеноводческие центры в растениеводстве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селекционно-питомниководческие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центры в виноградарстве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селекционно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-генетические центры в птицеводстве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овцеводческие комплексы (фермы) мясного направления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мощности по производству сухих молочных продуктов для детского питания и компонентов для них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23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льно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пенькоперерабатывающие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455517" y="1848604"/>
            <a:ext cx="7748095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АПК, подлежащие субсидированию: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110698" y="6148105"/>
            <a:ext cx="10528414" cy="463597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лица по направлению поддержки: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Артемьева Наталья Валентиновна, тел.(4822) 35-50-46, Смирнова Елена Викторовна, тел. (4822) 58-57-82  </a:t>
            </a: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5" name="Группа 60"/>
          <p:cNvGrpSpPr/>
          <p:nvPr/>
        </p:nvGrpSpPr>
        <p:grpSpPr>
          <a:xfrm>
            <a:off x="1108978" y="5445680"/>
            <a:ext cx="9238286" cy="322845"/>
            <a:chOff x="975334" y="5704109"/>
            <a:chExt cx="7917146" cy="322845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86626" y="5704109"/>
              <a:ext cx="7705854" cy="322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создание и (или) модернизация объектов АПК начаты </a:t>
              </a:r>
              <a:r>
                <a:rPr lang="ru-RU" sz="1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 ранее чем за 3 года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до начала предоставления субсидии;</a:t>
              </a:r>
            </a:p>
          </p:txBody>
        </p:sp>
        <p:sp>
          <p:nvSpPr>
            <p:cNvPr id="39" name="Нашивка 38"/>
            <p:cNvSpPr/>
            <p:nvPr/>
          </p:nvSpPr>
          <p:spPr>
            <a:xfrm>
              <a:off x="975334" y="5734404"/>
              <a:ext cx="211293" cy="216024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Группа 61"/>
          <p:cNvGrpSpPr/>
          <p:nvPr/>
        </p:nvGrpSpPr>
        <p:grpSpPr>
          <a:xfrm>
            <a:off x="1108978" y="5787437"/>
            <a:ext cx="9559022" cy="322845"/>
            <a:chOff x="975334" y="5989762"/>
            <a:chExt cx="7917146" cy="264504"/>
          </a:xfrm>
        </p:grpSpPr>
        <p:sp>
          <p:nvSpPr>
            <p:cNvPr id="59" name="Нашивка 58"/>
            <p:cNvSpPr/>
            <p:nvPr/>
          </p:nvSpPr>
          <p:spPr>
            <a:xfrm>
              <a:off x="975334" y="6020708"/>
              <a:ext cx="211293" cy="216024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186626" y="5989762"/>
              <a:ext cx="7705854" cy="2645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объекты введены в эксплуатацию</a:t>
              </a:r>
              <a:r>
                <a:rPr lang="ru-RU" sz="12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1280576" y="6457813"/>
            <a:ext cx="685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61"/>
          <p:cNvGrpSpPr/>
          <p:nvPr/>
        </p:nvGrpSpPr>
        <p:grpSpPr>
          <a:xfrm>
            <a:off x="1110698" y="5120767"/>
            <a:ext cx="9557302" cy="322845"/>
            <a:chOff x="975334" y="5989762"/>
            <a:chExt cx="7917146" cy="322845"/>
          </a:xfrm>
        </p:grpSpPr>
        <p:sp>
          <p:nvSpPr>
            <p:cNvPr id="31" name="Нашивка 30"/>
            <p:cNvSpPr/>
            <p:nvPr/>
          </p:nvSpPr>
          <p:spPr>
            <a:xfrm>
              <a:off x="975334" y="6020708"/>
              <a:ext cx="211293" cy="216024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186626" y="5989762"/>
              <a:ext cx="7705854" cy="322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Субсидии предоставляются по результатам </a:t>
              </a:r>
              <a:r>
                <a:rPr lang="ru-RU" sz="1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конкурсного отбора </a:t>
              </a:r>
              <a:r>
                <a:rPr lang="ru-RU" sz="1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 Минсельхозе России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91433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020019" y="260648"/>
            <a:ext cx="1069260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ПОВЫШЕНИЕ ДОСТУПНОСТИ КРЕДИТНЫХ РЕСУРСОВ, </a:t>
            </a: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СНИЖЕНИЕ РИСКОВ В РАСТЕНИЕВОДСТВЕ И ЖИВОТНОВОДСТВЕ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20019" y="4556097"/>
            <a:ext cx="2966613" cy="104886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кредитование</a:t>
            </a:r>
          </a:p>
          <a:p>
            <a:pPr lvl="0"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(краткосрочные и (или) инвестиционные кредиты)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09315" y="4556096"/>
            <a:ext cx="2074451" cy="10546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по кредиту – не менее 1% и не более 5%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98237" y="5185688"/>
            <a:ext cx="4775894" cy="4192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животноводства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07525" y="4556096"/>
            <a:ext cx="4766606" cy="4107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растениеводства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1599" y="1199883"/>
            <a:ext cx="2394794" cy="236665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нагрузки при страховании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02173" y="1237269"/>
            <a:ext cx="5228017" cy="121788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16000" bIns="0" rtlCol="0" anchor="ctr" anchorCtr="0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в части страхования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животноводства – 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14 074,0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67541" y="1221566"/>
            <a:ext cx="2016225" cy="24182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субсидии – 50% начисленной страховой премии по договору</a:t>
            </a:r>
            <a:endParaRPr lang="ru-RU" dirty="0"/>
          </a:p>
        </p:txBody>
      </p:sp>
      <p:sp>
        <p:nvSpPr>
          <p:cNvPr id="25" name="Левая фигурная скобка 24"/>
          <p:cNvSpPr/>
          <p:nvPr/>
        </p:nvSpPr>
        <p:spPr>
          <a:xfrm>
            <a:off x="3491407" y="1221566"/>
            <a:ext cx="285752" cy="2384980"/>
          </a:xfrm>
          <a:prstGeom prst="leftBrace">
            <a:avLst>
              <a:gd name="adj1" fmla="val 52890"/>
              <a:gd name="adj2" fmla="val 50000"/>
            </a:avLst>
          </a:prstGeom>
          <a:ln>
            <a:solidFill>
              <a:srgbClr val="B66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4037197" y="4556096"/>
            <a:ext cx="284619" cy="1048866"/>
          </a:xfrm>
          <a:prstGeom prst="leftBrace">
            <a:avLst/>
          </a:prstGeom>
          <a:ln>
            <a:solidFill>
              <a:srgbClr val="B66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056440" y="6379987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10800000">
            <a:off x="9213345" y="4556096"/>
            <a:ext cx="295970" cy="1048866"/>
          </a:xfrm>
          <a:prstGeom prst="leftBrace">
            <a:avLst/>
          </a:prstGeom>
          <a:ln>
            <a:solidFill>
              <a:srgbClr val="B66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фигурная скобка 23"/>
          <p:cNvSpPr/>
          <p:nvPr/>
        </p:nvSpPr>
        <p:spPr>
          <a:xfrm rot="10800000">
            <a:off x="9166045" y="1302650"/>
            <a:ext cx="343269" cy="2303895"/>
          </a:xfrm>
          <a:prstGeom prst="leftBrace">
            <a:avLst/>
          </a:prstGeom>
          <a:ln>
            <a:solidFill>
              <a:srgbClr val="B66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36909" y="5751031"/>
            <a:ext cx="10546857" cy="3484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объем льготного кредитования в 2019 году в части  краткосрочных кредитов  –   42 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795,0 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sz="1600" i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36909" y="3785340"/>
            <a:ext cx="10546857" cy="5519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lvl="0"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развития отраслей животноводства Попов Роман Андреевич, тел.58-33-31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036909" y="6239410"/>
            <a:ext cx="10546857" cy="26142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 Лемешкина Галина Ивановна, тел. 58-33-31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1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191344" y="182713"/>
            <a:ext cx="828675" cy="10287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3802174" y="2560833"/>
            <a:ext cx="5228016" cy="10457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в части страхования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растениеводства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973,5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195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913391" y="6379491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191344" y="143450"/>
            <a:ext cx="828675" cy="1028700"/>
          </a:xfrm>
          <a:prstGeom prst="rect">
            <a:avLst/>
          </a:prstGeom>
          <a:noFill/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020019" y="169301"/>
            <a:ext cx="10836621" cy="80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ПОДДЕРЖКА МАЛЫХ ФОРМ ХОЗЯЙСТВОВАНИЯ</a:t>
            </a:r>
            <a:endParaRPr 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31990" y="2542306"/>
            <a:ext cx="8379394" cy="454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40"/>
          <p:cNvSpPr>
            <a:spLocks noChangeArrowheads="1"/>
          </p:cNvSpPr>
          <p:nvPr/>
        </p:nvSpPr>
        <p:spPr bwMode="auto">
          <a:xfrm>
            <a:off x="1020018" y="1388280"/>
            <a:ext cx="3419797" cy="775755"/>
          </a:xfrm>
          <a:prstGeom prst="downArrowCallout">
            <a:avLst>
              <a:gd name="adj1" fmla="val 60322"/>
              <a:gd name="adj2" fmla="val 58621"/>
              <a:gd name="adj3" fmla="val 16667"/>
              <a:gd name="adj4" fmla="val 66667"/>
            </a:avLst>
          </a:prstGeom>
          <a:solidFill>
            <a:schemeClr val="accent1">
              <a:lumMod val="60000"/>
              <a:lumOff val="40000"/>
            </a:schemeClr>
          </a:solidFill>
          <a:ln w="2857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</a:t>
            </a: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начинающих фермеров</a:t>
            </a: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4583832" y="1387239"/>
            <a:ext cx="3484068" cy="803177"/>
          </a:xfrm>
          <a:prstGeom prst="downArrowCallout">
            <a:avLst>
              <a:gd name="adj1" fmla="val 58621"/>
              <a:gd name="adj2" fmla="val 58621"/>
              <a:gd name="adj3" fmla="val 16667"/>
              <a:gd name="adj4" fmla="val 66667"/>
            </a:avLst>
          </a:prstGeom>
          <a:solidFill>
            <a:srgbClr val="FFE285"/>
          </a:solidFill>
          <a:ln w="2857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216000" anchor="ctr"/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на развитие</a:t>
            </a: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семейных животноводческих</a:t>
            </a: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>
            <a:off x="8256240" y="1411626"/>
            <a:ext cx="3312368" cy="778789"/>
          </a:xfrm>
          <a:prstGeom prst="downArrowCallout">
            <a:avLst>
              <a:gd name="adj1" fmla="val 57922"/>
              <a:gd name="adj2" fmla="val 57922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2857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</a:t>
            </a:r>
          </a:p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39362" y="2231008"/>
            <a:ext cx="3400453" cy="21963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Максимальный размер гранта: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для разведения КРС мясного и молочного направлений – </a:t>
            </a: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3 млн рублей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для ведения иных видов деятельности – </a:t>
            </a: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1,5 млн рублей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Прирост произведенной продукции не менее 10%;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Создание не менее 1 нового рабочего места на каждый 1 млн рублей гранта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83832" y="2200117"/>
            <a:ext cx="3484068" cy="2244561"/>
          </a:xfrm>
          <a:prstGeom prst="rect">
            <a:avLst/>
          </a:prstGeom>
          <a:solidFill>
            <a:srgbClr val="FFE28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Максимальный размер гранта: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для разведения КРС мясного и молочного направлений – </a:t>
            </a: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30 млн рублей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для ведения иных видов деятельности – </a:t>
            </a: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21,6 млн рублей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Прирост произведенной продукции не менее 10%;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Создание не менее 1 нового рабочего места на каждые 3 млн рублей гранта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56240" y="2259984"/>
            <a:ext cx="3312368" cy="2167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0000" bIns="180000" rtlCol="0" anchor="ctr"/>
          <a:lstStyle/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Максимальный размер гранта на 1 кооператив 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– </a:t>
            </a: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70,0 млн рублей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Прирост произведенной и реализованной продукции не менее 10%;</a:t>
            </a:r>
          </a:p>
          <a:p>
            <a:pPr marL="17462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Создание не менее 1 нового рабочего места на каждые 3 млн рублей гранта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1984891067"/>
              </p:ext>
            </p:extLst>
          </p:nvPr>
        </p:nvGraphicFramePr>
        <p:xfrm>
          <a:off x="1827298" y="4471395"/>
          <a:ext cx="1824579" cy="1079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024064" y="5507627"/>
            <a:ext cx="3499636" cy="753866"/>
            <a:chOff x="2987824" y="5285572"/>
            <a:chExt cx="2468519" cy="1124925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994316" y="5426675"/>
              <a:ext cx="144016" cy="14401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987824" y="6131557"/>
              <a:ext cx="144016" cy="14401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9915" y="5285572"/>
              <a:ext cx="2306428" cy="688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доля собственных средств начинающего фермера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38332" y="5997157"/>
              <a:ext cx="1659699" cy="413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доля  предоставляемого гранта</a:t>
              </a:r>
            </a:p>
          </p:txBody>
        </p:sp>
      </p:grp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xmlns="" val="1020215463"/>
              </p:ext>
            </p:extLst>
          </p:nvPr>
        </p:nvGraphicFramePr>
        <p:xfrm>
          <a:off x="5413718" y="4497888"/>
          <a:ext cx="1824295" cy="105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4653845" y="5480112"/>
            <a:ext cx="2945837" cy="691696"/>
            <a:chOff x="2987824" y="5378343"/>
            <a:chExt cx="1915012" cy="103215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2987824" y="5528859"/>
              <a:ext cx="144016" cy="1440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987824" y="6131557"/>
              <a:ext cx="144016" cy="1440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44930" y="5378343"/>
              <a:ext cx="1757906" cy="688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доля собственных средств семейной животноводческой фермы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38332" y="5997157"/>
              <a:ext cx="1512168" cy="413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доля  предоставляемого гранта</a:t>
              </a:r>
            </a:p>
          </p:txBody>
        </p:sp>
      </p:grp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xmlns="" val="2791780055"/>
              </p:ext>
            </p:extLst>
          </p:nvPr>
        </p:nvGraphicFramePr>
        <p:xfrm>
          <a:off x="8960706" y="4471938"/>
          <a:ext cx="1805479" cy="111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32" name="Группа 31"/>
          <p:cNvGrpSpPr/>
          <p:nvPr/>
        </p:nvGrpSpPr>
        <p:grpSpPr>
          <a:xfrm>
            <a:off x="8256240" y="5574669"/>
            <a:ext cx="2773627" cy="670527"/>
            <a:chOff x="2987824" y="5427965"/>
            <a:chExt cx="1807794" cy="982532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2987824" y="5570701"/>
              <a:ext cx="144016" cy="1440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987824" y="6131557"/>
              <a:ext cx="144016" cy="14401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63303" y="5427965"/>
              <a:ext cx="1632315" cy="6889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доля собственных средств кооператива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38331" y="5997157"/>
              <a:ext cx="1547779" cy="4133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доля  предоставляемого гранта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020019" y="1040799"/>
            <a:ext cx="10548589" cy="2816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 финансирования мероприятий – 64 899,7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рублей 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33268" y="6276461"/>
            <a:ext cx="10535340" cy="283791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Ксенженко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Александровна, тел. (4822) 34-41-98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32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056440" y="6380187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88641"/>
            <a:ext cx="828675" cy="1028700"/>
          </a:xfrm>
          <a:prstGeom prst="rect">
            <a:avLst/>
          </a:prstGeom>
          <a:noFill/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71464" y="224477"/>
            <a:ext cx="10212112" cy="8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системы поддержки фермеров и развитие сельской кооперации в рамках реализации федерального проекта «Система поддержки фермеров и развитие сельской кооперации»</a:t>
            </a:r>
            <a:endParaRPr 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60552" y="2399430"/>
            <a:ext cx="8379394" cy="4546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95802" y="1142984"/>
            <a:ext cx="6899744" cy="10543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На реализацию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Агростартапа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» в размере, не превышающем 3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млн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 рублей, но не более 90 процентов затрат.</a:t>
            </a:r>
          </a:p>
          <a:p>
            <a:pPr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на реализацию 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Агростартапа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» и формирование неделимого фонда сельскохозяйственного потребительского кооператива, членом которого является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грантополучатель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, в размере, не превышающем 4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млн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 рублей, но не более 90 процентов затрат.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95802" y="2214554"/>
            <a:ext cx="6902866" cy="20002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17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приобретение с/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животных, оборудования для производства с/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продукции, мини-теплиц, посадочного материала многолетних насаждений, рыбопосадочного материала для последующей передачи в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собсвенного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17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приобретение сельскохозяйственной техники и оборудования для переработки с/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продукции, для оказания услуг членам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17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части затрат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реализацию сельскохозяйственной продукции, закупленной у членов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объем продукции, закупленной у одного члена </a:t>
            </a:r>
            <a:r>
              <a:rPr lang="ru-RU" sz="1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должен превышать 15% всего объема закупленной кооперативом продукции членов кооператива. </a:t>
            </a:r>
          </a:p>
        </p:txBody>
      </p:sp>
      <p:sp>
        <p:nvSpPr>
          <p:cNvPr id="32" name="Пятиугольник 31"/>
          <p:cNvSpPr/>
          <p:nvPr/>
        </p:nvSpPr>
        <p:spPr>
          <a:xfrm>
            <a:off x="1092028" y="1142984"/>
            <a:ext cx="3419798" cy="928694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 поддержка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начинающих фермеров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Агростартап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7" name="Пятиугольник 36"/>
          <p:cNvSpPr/>
          <p:nvPr/>
        </p:nvSpPr>
        <p:spPr>
          <a:xfrm>
            <a:off x="1092027" y="2500306"/>
            <a:ext cx="3419797" cy="1216726"/>
          </a:xfrm>
          <a:prstGeom prst="homePlat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</a:t>
            </a:r>
          </a:p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потребительских кооперативов </a:t>
            </a:r>
          </a:p>
          <a:p>
            <a:pPr algn="ctr">
              <a:defRPr/>
            </a:pP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1092027" y="4357694"/>
            <a:ext cx="3419797" cy="928694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комплексной системы консультирования </a:t>
            </a:r>
          </a:p>
          <a:p>
            <a:pPr algn="ctr">
              <a:defRPr/>
            </a:pP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95802" y="4214818"/>
            <a:ext cx="6899744" cy="19542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17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Организация подготовки и переподготовки кадров для субъектов МСП в сельском хозяйстве, в том числе для сельскохозяйственных кооперативов и фермерских хозяйств;</a:t>
            </a:r>
          </a:p>
          <a:p>
            <a:pPr marL="317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Оказание консультационных услуг по вопросам организации, экономического и правового регулирования сельскохозяйственных товаропроизводителей, бухгалтерского и налогового учета, о существующих мерах государственной поддержки в рамках различных федеральных и региональных программ;</a:t>
            </a:r>
          </a:p>
          <a:p>
            <a:pPr marL="3175" algn="just">
              <a:buFont typeface="Wingdings" panose="05000000000000000000" pitchFamily="2" charset="2"/>
              <a:buChar char="§"/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Организация сопровождения деятельности микро, малых и средних сельскохозяйственных товаропроизводителей   (ветеринарное, зоотехническое, </a:t>
            </a:r>
          </a:p>
          <a:p>
            <a:pPr marL="3175" algn="just">
              <a:tabLst>
                <a:tab pos="622300" algn="l"/>
              </a:tabLst>
            </a:pP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агрономическое, технологическое, бухгалтерское обслуживание и др.);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92027" y="6237313"/>
            <a:ext cx="10391549" cy="32543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Ксенженко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Александровна, тел. (4822) 34-41-98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32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984432" y="6502577"/>
            <a:ext cx="1954213" cy="2159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88154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092027" y="304800"/>
            <a:ext cx="1069260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A8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МЕРОПРИЯТИЙ ПОДПРОГРАММЫ «УСТОЙЧИВОЕ РАЗВИТИЕ СЕЛЬСКИХ ТЕРРИТОРИЙ НА 2014-2017 ГОДЫ И НА ПЕРИОД ДО 2020 ГОДА»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92027" y="1168910"/>
            <a:ext cx="3686323" cy="72387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газификации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33023" y="1227284"/>
            <a:ext cx="2975612" cy="2363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177288" y="1216854"/>
            <a:ext cx="2175296" cy="23355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92027" y="1966303"/>
            <a:ext cx="3686325" cy="6422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водоснабжения</a:t>
            </a:r>
          </a:p>
        </p:txBody>
      </p:sp>
      <p:sp>
        <p:nvSpPr>
          <p:cNvPr id="29704" name="TextBox 28"/>
          <p:cNvSpPr txBox="1">
            <a:spLocks noChangeArrowheads="1"/>
          </p:cNvSpPr>
          <p:nvPr/>
        </p:nvSpPr>
        <p:spPr bwMode="auto">
          <a:xfrm>
            <a:off x="9264352" y="1455621"/>
            <a:ext cx="201622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Доля средств муниципальных образований составляет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ориентировочно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TextBox 30"/>
          <p:cNvSpPr txBox="1">
            <a:spLocks noChangeArrowheads="1"/>
          </p:cNvSpPr>
          <p:nvPr/>
        </p:nvSpPr>
        <p:spPr bwMode="auto">
          <a:xfrm>
            <a:off x="5525206" y="1408992"/>
            <a:ext cx="28750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Доля финансирования за счет средств областного бюджета Тверской области и федерального бюджета составляет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ориентировочно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96%</a:t>
            </a:r>
          </a:p>
        </p:txBody>
      </p:sp>
      <p:sp>
        <p:nvSpPr>
          <p:cNvPr id="38" name="Скругленный прямоугольник 37"/>
          <p:cNvSpPr>
            <a:spLocks noChangeArrowheads="1"/>
          </p:cNvSpPr>
          <p:nvPr/>
        </p:nvSpPr>
        <p:spPr bwMode="auto">
          <a:xfrm>
            <a:off x="1092027" y="4543919"/>
            <a:ext cx="3169691" cy="689033"/>
          </a:xfrm>
          <a:prstGeom prst="roundRect">
            <a:avLst>
              <a:gd name="adj" fmla="val 16667"/>
            </a:avLst>
          </a:prstGeom>
          <a:solidFill>
            <a:srgbClr val="FAE69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граждан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508635" y="4573876"/>
            <a:ext cx="2843949" cy="674838"/>
          </a:xfrm>
          <a:prstGeom prst="roundRect">
            <a:avLst/>
          </a:prstGeom>
          <a:solidFill>
            <a:srgbClr val="FAE690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 - 40%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и (или) заемные средства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128167" y="4544252"/>
            <a:ext cx="1923128" cy="704463"/>
          </a:xfrm>
          <a:prstGeom prst="roundRect">
            <a:avLst/>
          </a:prstGeom>
          <a:solidFill>
            <a:srgbClr val="FAE690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15%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муниципального образования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635922" y="4550381"/>
            <a:ext cx="1118041" cy="714380"/>
          </a:xfrm>
          <a:prstGeom prst="roundRect">
            <a:avLst/>
          </a:prstGeom>
          <a:solidFill>
            <a:srgbClr val="FAE690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размер субсидии</a:t>
            </a:r>
          </a:p>
        </p:txBody>
      </p:sp>
      <p:sp>
        <p:nvSpPr>
          <p:cNvPr id="55" name="Плюс 54"/>
          <p:cNvSpPr/>
          <p:nvPr/>
        </p:nvSpPr>
        <p:spPr>
          <a:xfrm>
            <a:off x="8660834" y="2123777"/>
            <a:ext cx="478458" cy="484819"/>
          </a:xfrm>
          <a:prstGeom prst="mathPlus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92027" y="5345458"/>
            <a:ext cx="3160869" cy="793561"/>
          </a:xfrm>
          <a:prstGeom prst="roundRect">
            <a:avLst/>
          </a:prstGeom>
          <a:solidFill>
            <a:srgbClr val="FCD5B5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молодых специалистов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508635" y="5414695"/>
            <a:ext cx="2843949" cy="7364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- 30%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и (или) заемные средства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56873" y="5380882"/>
            <a:ext cx="1894421" cy="7860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15%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средства муниципального образования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70749" y="5365468"/>
            <a:ext cx="1081815" cy="773550"/>
          </a:xfrm>
          <a:prstGeom prst="roundRect">
            <a:avLst/>
          </a:prstGeom>
          <a:solidFill>
            <a:srgbClr val="FCD5B5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размер субсидии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4888282" y="1408992"/>
            <a:ext cx="629104" cy="21980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4888283" y="2199435"/>
            <a:ext cx="629103" cy="27836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92028" y="2745975"/>
            <a:ext cx="3694142" cy="785818"/>
          </a:xfrm>
          <a:prstGeom prst="roundRect">
            <a:avLst/>
          </a:prstGeom>
          <a:solidFill>
            <a:srgbClr val="B9CDE5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реконструкция автомобильных дорог</a:t>
            </a:r>
          </a:p>
        </p:txBody>
      </p:sp>
      <p:sp>
        <p:nvSpPr>
          <p:cNvPr id="6" name="Скругленный прямоугольник 24"/>
          <p:cNvSpPr>
            <a:spLocks noChangeArrowheads="1"/>
          </p:cNvSpPr>
          <p:nvPr/>
        </p:nvSpPr>
        <p:spPr bwMode="auto">
          <a:xfrm>
            <a:off x="1092027" y="3660847"/>
            <a:ext cx="3160869" cy="7780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поддержка местных инициатив граждан</a:t>
            </a:r>
          </a:p>
        </p:txBody>
      </p:sp>
      <p:sp>
        <p:nvSpPr>
          <p:cNvPr id="7" name="Стрелка вправо 2"/>
          <p:cNvSpPr/>
          <p:nvPr/>
        </p:nvSpPr>
        <p:spPr>
          <a:xfrm>
            <a:off x="4303064" y="3955290"/>
            <a:ext cx="332859" cy="189389"/>
          </a:xfrm>
          <a:prstGeom prst="rightArrow">
            <a:avLst/>
          </a:prstGeom>
          <a:solidFill>
            <a:srgbClr val="CCFFCC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3"/>
          <p:cNvSpPr>
            <a:spLocks noChangeArrowheads="1"/>
          </p:cNvSpPr>
          <p:nvPr/>
        </p:nvSpPr>
        <p:spPr bwMode="auto">
          <a:xfrm>
            <a:off x="4635923" y="3661582"/>
            <a:ext cx="3415373" cy="76703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Средства гранта 60 % от стоимости проекта, не более 2 млн. руб.</a:t>
            </a:r>
          </a:p>
        </p:txBody>
      </p:sp>
      <p:sp>
        <p:nvSpPr>
          <p:cNvPr id="11" name="Скругленный прямоугольник 3"/>
          <p:cNvSpPr>
            <a:spLocks noChangeArrowheads="1"/>
          </p:cNvSpPr>
          <p:nvPr/>
        </p:nvSpPr>
        <p:spPr bwMode="auto">
          <a:xfrm>
            <a:off x="8508635" y="3662269"/>
            <a:ext cx="2843949" cy="752599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Средства ОМСУ и трудовое участие граждан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2027" y="6248543"/>
            <a:ext cx="10260557" cy="314207"/>
          </a:xfrm>
          <a:prstGeom prst="roundRect">
            <a:avLst>
              <a:gd name="adj" fmla="val 50000"/>
            </a:avLst>
          </a:prstGeom>
          <a:solidFill>
            <a:srgbClr val="B9CDE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Штылева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Сергеевна, тел. (4822) 32-77-21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4888282" y="3027105"/>
            <a:ext cx="629104" cy="26039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Плюс 52"/>
          <p:cNvSpPr/>
          <p:nvPr/>
        </p:nvSpPr>
        <p:spPr>
          <a:xfrm>
            <a:off x="5775247" y="4718708"/>
            <a:ext cx="373754" cy="332693"/>
          </a:xfrm>
          <a:prstGeom prst="mathPlus">
            <a:avLst/>
          </a:prstGeom>
          <a:solidFill>
            <a:srgbClr val="FAE69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Плюс 53"/>
          <p:cNvSpPr/>
          <p:nvPr/>
        </p:nvSpPr>
        <p:spPr>
          <a:xfrm>
            <a:off x="8096579" y="3878751"/>
            <a:ext cx="373754" cy="332693"/>
          </a:xfrm>
          <a:prstGeom prst="mathPlus">
            <a:avLst/>
          </a:prstGeom>
          <a:solidFill>
            <a:srgbClr val="CCFFCC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Плюс 55"/>
          <p:cNvSpPr/>
          <p:nvPr/>
        </p:nvSpPr>
        <p:spPr>
          <a:xfrm>
            <a:off x="8115711" y="4723822"/>
            <a:ext cx="373754" cy="332693"/>
          </a:xfrm>
          <a:prstGeom prst="mathPlus">
            <a:avLst/>
          </a:prstGeom>
          <a:solidFill>
            <a:srgbClr val="FAE69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Плюс 56"/>
          <p:cNvSpPr/>
          <p:nvPr/>
        </p:nvSpPr>
        <p:spPr>
          <a:xfrm>
            <a:off x="5783119" y="5571377"/>
            <a:ext cx="373754" cy="332693"/>
          </a:xfrm>
          <a:prstGeom prst="mathPlus">
            <a:avLst/>
          </a:prstGeom>
          <a:solidFill>
            <a:srgbClr val="FCD5B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Плюс 57"/>
          <p:cNvSpPr/>
          <p:nvPr/>
        </p:nvSpPr>
        <p:spPr>
          <a:xfrm>
            <a:off x="8115711" y="5575891"/>
            <a:ext cx="373754" cy="332693"/>
          </a:xfrm>
          <a:prstGeom prst="mathPlus">
            <a:avLst/>
          </a:prstGeom>
          <a:solidFill>
            <a:srgbClr val="FCD5B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Стрелка вправо 2"/>
          <p:cNvSpPr/>
          <p:nvPr/>
        </p:nvSpPr>
        <p:spPr>
          <a:xfrm>
            <a:off x="4315029" y="4820769"/>
            <a:ext cx="332859" cy="141989"/>
          </a:xfrm>
          <a:prstGeom prst="rightArrow">
            <a:avLst/>
          </a:prstGeom>
          <a:solidFill>
            <a:srgbClr val="FAE69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Стрелка вправо 2"/>
          <p:cNvSpPr/>
          <p:nvPr/>
        </p:nvSpPr>
        <p:spPr>
          <a:xfrm>
            <a:off x="4324066" y="5638848"/>
            <a:ext cx="332859" cy="166417"/>
          </a:xfrm>
          <a:prstGeom prst="rightArrow">
            <a:avLst/>
          </a:prstGeom>
          <a:solidFill>
            <a:srgbClr val="FCD5B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191344" y="81748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020018" y="2060575"/>
            <a:ext cx="5436022" cy="52544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15 мая 2019 года на 2020 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16080" y="2060575"/>
            <a:ext cx="4896544" cy="525444"/>
          </a:xfrm>
          <a:prstGeom prst="roundRect">
            <a:avLst/>
          </a:prstGeom>
          <a:solidFill>
            <a:srgbClr val="DBEEF4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ОМСУ направляют пакеты документов по объектам строительства  в  Минсельхоз ТО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20019" y="2801918"/>
            <a:ext cx="5436021" cy="30877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и утвержденная муниципальная программа, предусматривающая мероприятия УРСТ;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 сметная документации, имеющие положительное заключение государственной экспертизы; 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общественно значимых объектов в населенном пункте (школа, ДК, ФАП, магазин, ОПС);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инвестиционных проектов в сфере агропромышленного комплекса в сельском поселении;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местного бюджета.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16080" y="2835256"/>
            <a:ext cx="4896544" cy="30543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Постановление Правительства Тверской области от 03.04.2018 № 110-пп «О Порядке формирования и реализации адресной инвестиционной программы Тверской области» </a:t>
            </a:r>
          </a:p>
        </p:txBody>
      </p:sp>
      <p:sp>
        <p:nvSpPr>
          <p:cNvPr id="33811" name="Номер слайда 1"/>
          <p:cNvSpPr txBox="1">
            <a:spLocks noGrp="1"/>
          </p:cNvSpPr>
          <p:nvPr/>
        </p:nvSpPr>
        <p:spPr bwMode="auto">
          <a:xfrm>
            <a:off x="9840416" y="632144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3D9973B-6BE8-4644-91E3-3EBC168DD3A5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020019" y="188914"/>
            <a:ext cx="10692605" cy="81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МЕРОПРИЯТИЯ ПО РАЗВИТИЮ ГАЗИФИКАЦИИ, ВОДОСНАБЖЕНИЯ, СТРОИТЕЛЬСТВА </a:t>
            </a:r>
          </a:p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АВТОМОБИЛЬНЫХ ДОРОГ</a:t>
            </a:r>
          </a:p>
        </p:txBody>
      </p:sp>
      <p:sp>
        <p:nvSpPr>
          <p:cNvPr id="2" name="Скругленный прямоугольник 7"/>
          <p:cNvSpPr/>
          <p:nvPr/>
        </p:nvSpPr>
        <p:spPr>
          <a:xfrm>
            <a:off x="1020018" y="1341439"/>
            <a:ext cx="10692606" cy="503237"/>
          </a:xfrm>
          <a:prstGeom prst="roundRect">
            <a:avLst/>
          </a:prstGeom>
          <a:solidFill>
            <a:srgbClr val="DBEEF4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в рамках  адресной инвестиционной программы Тверской области 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1020018" y="6072206"/>
            <a:ext cx="10692606" cy="431800"/>
          </a:xfrm>
          <a:prstGeom prst="roundRect">
            <a:avLst>
              <a:gd name="adj" fmla="val 50000"/>
            </a:avLst>
          </a:prstGeom>
          <a:solidFill>
            <a:srgbClr val="DBEEF4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Контактное лицо по направлению поддержки: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Штылева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Ирина Сергеевна, тел. (4822) 32-77-21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271464" y="172234"/>
            <a:ext cx="10369152" cy="94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МЕРОПРИЯТИЯ ПО УЛУЧШЕНИЮ ЖИЛИЩНЫХ УСЛОВИЙ ГРАЖДАН, МОЛОДЫХ СЕМЕЙ И МОЛОДЫХ СПЕЦИАЛИСТОВ</a:t>
            </a:r>
          </a:p>
          <a:p>
            <a:pPr algn="ctr"/>
            <a:endParaRPr lang="ru-RU" sz="2000" b="1" dirty="0">
              <a:solidFill>
                <a:srgbClr val="A8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Номер слайда 2"/>
          <p:cNvSpPr txBox="1">
            <a:spLocks noGrp="1"/>
          </p:cNvSpPr>
          <p:nvPr/>
        </p:nvSpPr>
        <p:spPr bwMode="auto">
          <a:xfrm>
            <a:off x="11374709" y="6276426"/>
            <a:ext cx="531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2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191344" y="150813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93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3360294"/>
              </p:ext>
            </p:extLst>
          </p:nvPr>
        </p:nvGraphicFramePr>
        <p:xfrm>
          <a:off x="1020019" y="1196975"/>
          <a:ext cx="10354690" cy="2980983"/>
        </p:xfrm>
        <a:graphic>
          <a:graphicData uri="http://schemas.openxmlformats.org/drawingml/2006/table">
            <a:tbl>
              <a:tblPr/>
              <a:tblGrid>
                <a:gridCol w="4859957"/>
                <a:gridCol w="5494733"/>
              </a:tblGrid>
              <a:tr h="314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граждане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молодая семья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6228"/>
                    </a:solidFill>
                  </a:tcPr>
                </a:tc>
              </a:tr>
              <a:tr h="47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Постоянное проживание в сельской местности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на дату подачи заявления не старше 35 лет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(оба супруга)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47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сельской местности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 сельской местности в агропромышленном комплексе или в социальной сфере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47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собственных (заемных) средств в размере 40 % от расчетной стоимости жилья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собственных (заемных) средств в размере 30 % от расчетной стоимости жилья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1228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Признание нуждающимся в улучшении жилищных условий по основаниям, установленным статьей 51 ЖК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Признание нуждающимся в улучшении жилищных условий по основаниям, установленным статьей 51 ЖК РФ (при условии постоянного проживания в сельской местности)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в мероприятиях Программы могут принять участие молодые семьи, изъявившие желание переехать в сельскую местность из других муниципальных образований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20019" y="4611183"/>
            <a:ext cx="4865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размера общей площади жилого помещения</a:t>
            </a:r>
            <a:r>
              <a:rPr lang="ru-RU" sz="14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, установленного для семей разной численности: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9591" y="5057875"/>
            <a:ext cx="4321175" cy="27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b="1" dirty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- 33 квадратных метра </a:t>
            </a:r>
            <a:r>
              <a:rPr lang="ru-RU" sz="12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- для одиноко проживающих граждан;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47083" y="5387985"/>
            <a:ext cx="3457575" cy="27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b="1" dirty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- 42 квадратных метра </a:t>
            </a:r>
            <a:r>
              <a:rPr lang="ru-RU" sz="12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– на семью из 2 человек;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47083" y="5623171"/>
            <a:ext cx="4162131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- по 18 квадратных метров </a:t>
            </a:r>
            <a:r>
              <a:rPr lang="ru-RU" sz="12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– на каждого члена семьи при численности семьи, составляющей 3 и более человек,</a:t>
            </a:r>
          </a:p>
        </p:txBody>
      </p:sp>
      <p:sp>
        <p:nvSpPr>
          <p:cNvPr id="2" name="Прямоугольник 6"/>
          <p:cNvSpPr/>
          <p:nvPr/>
        </p:nvSpPr>
        <p:spPr>
          <a:xfrm>
            <a:off x="1020019" y="4131545"/>
            <a:ext cx="103546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Расчетная стоимость строительства (приобретения) жилья, используемая для расчета размера социальной выплаты, определяется исходя из 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51985" y="4603204"/>
            <a:ext cx="5422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стоимости 1 квадратного метра </a:t>
            </a:r>
            <a:r>
              <a:rPr lang="ru-RU" sz="14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общей площади жилья в сельской местности, которая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2018 году составляет</a:t>
            </a:r>
            <a:r>
              <a:rPr lang="ru-RU" sz="14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969831" y="5368186"/>
            <a:ext cx="3168650" cy="27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12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при приобретении – </a:t>
            </a:r>
            <a:r>
              <a:rPr lang="ru-RU" sz="1200" b="1" dirty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20 521,9 рублей</a:t>
            </a:r>
            <a:r>
              <a:rPr lang="ru-RU" sz="12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23992" y="5082201"/>
            <a:ext cx="2736850" cy="27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- при строительстве – </a:t>
            </a:r>
            <a:r>
              <a:rPr lang="ru-RU" sz="1200" b="1" dirty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27 223,5 рублей</a:t>
            </a:r>
            <a:endParaRPr lang="ru-RU" sz="1200" dirty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7"/>
          <p:cNvSpPr/>
          <p:nvPr/>
        </p:nvSpPr>
        <p:spPr>
          <a:xfrm>
            <a:off x="1020019" y="6093124"/>
            <a:ext cx="10354689" cy="415788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Контактное лицо по направлению поддержки: Артемьева Наталья Валентиновна, тел. (4822) 35-50-46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1037892" y="0"/>
            <a:ext cx="11136560" cy="111995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ЗАЯВКИ, ПРЕДСТАВЛЕННЫЕ МУНИЦИПАЛЬНЫМИ РАЙОНАМИ </a:t>
            </a:r>
            <a:b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УЛУЧШЕНИЕ ЖИЛИЩНЫХ УСЛОВИЙ НА СЕЛЕ</a:t>
            </a:r>
            <a:endParaRPr lang="ru-RU" alt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434038"/>
              </p:ext>
            </p:extLst>
          </p:nvPr>
        </p:nvGraphicFramePr>
        <p:xfrm>
          <a:off x="1092027" y="1366774"/>
          <a:ext cx="5075412" cy="494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72"/>
                <a:gridCol w="2218403"/>
                <a:gridCol w="1019346"/>
                <a:gridCol w="1439591"/>
              </a:tblGrid>
              <a:tr h="247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семьи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Андреапольский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Бежецкий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Бологовский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Весьегонский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Вышневолоцкий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Западнодвинский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Зубцовский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Калязинский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Кашинский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Кесовогорский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Кимрский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Конаковский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Краснохолмский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Кувшиновский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Лесной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5221985"/>
              </p:ext>
            </p:extLst>
          </p:nvPr>
        </p:nvGraphicFramePr>
        <p:xfrm>
          <a:off x="6310312" y="1357298"/>
          <a:ext cx="5330303" cy="5235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062"/>
                <a:gridCol w="2329815"/>
                <a:gridCol w="1142267"/>
                <a:gridCol w="1440159"/>
              </a:tblGrid>
              <a:tr h="2405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семьи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Лихославльский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Максатихинский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Нелидовский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Оленинский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Осташковский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Рамешковский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Ржевский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Сандовский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Селижаровский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Сонковский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Старицкий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Торжокский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Торопецкий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Удомельский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Фировский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0" marR="52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Номер слайда 2"/>
          <p:cNvSpPr txBox="1">
            <a:spLocks noGrp="1"/>
          </p:cNvSpPr>
          <p:nvPr/>
        </p:nvSpPr>
        <p:spPr bwMode="auto">
          <a:xfrm>
            <a:off x="11568608" y="6453916"/>
            <a:ext cx="466788" cy="37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88640"/>
            <a:ext cx="8286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962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912424" y="6356994"/>
            <a:ext cx="2133600" cy="365125"/>
          </a:xfrm>
        </p:spPr>
        <p:txBody>
          <a:bodyPr/>
          <a:lstStyle/>
          <a:p>
            <a:pPr>
              <a:defRPr/>
            </a:pPr>
            <a:fld id="{0943A4AA-F121-4481-AF39-485014BBF0FF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l="5005"/>
          <a:stretch>
            <a:fillRect/>
          </a:stretch>
        </p:blipFill>
        <p:spPr bwMode="auto">
          <a:xfrm>
            <a:off x="263352" y="178346"/>
            <a:ext cx="828675" cy="10287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92028" y="260648"/>
            <a:ext cx="106926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ОКАЗАНИЕ НЕСВЯЗАННОЙ ПОДДЕРЖКИ СЕЛЬХОЗТОВАРОПРОИЗВОДИТЕЛЯМ В ОБЛАСТИ РАСТЕНИЕВОДСТВА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2026" y="1223273"/>
            <a:ext cx="10692605" cy="57606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мероприятия – 161 550,2 </a:t>
            </a:r>
            <a:r>
              <a:rPr lang="ru-RU" b="1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b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4304792"/>
              </p:ext>
            </p:extLst>
          </p:nvPr>
        </p:nvGraphicFramePr>
        <p:xfrm>
          <a:off x="1092025" y="1914266"/>
          <a:ext cx="10692606" cy="36766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5346303"/>
                <a:gridCol w="5346303"/>
              </a:tblGrid>
              <a:tr h="40561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культур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 субсидии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32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Яровые и озимые зерновые и зернобобовые культуры </a:t>
                      </a: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руб./га</a:t>
                      </a: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</a:tr>
              <a:tr h="532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Оригинальные, элитные семена яровых, озимых зерновых и зернобобовых культур </a:t>
                      </a:r>
                    </a:p>
                  </a:txBody>
                  <a:tcPr marL="9525" marR="9525" marT="9525" marB="0" anchor="ctr">
                    <a:solidFill>
                      <a:srgbClr val="FAE6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2 864 руб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./га</a:t>
                      </a:r>
                    </a:p>
                  </a:txBody>
                  <a:tcPr marL="9525" marR="9525" marT="9525" marB="0" anchor="ctr">
                    <a:solidFill>
                      <a:srgbClr val="FAE690"/>
                    </a:solidFill>
                  </a:tcPr>
                </a:tc>
              </a:tr>
              <a:tr h="5322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Однолетние травы, многолетние беспокровные травы посева текущего года </a:t>
                      </a: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руб./га</a:t>
                      </a: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</a:tr>
              <a:tr h="405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Овощи открытого грунта </a:t>
                      </a:r>
                    </a:p>
                  </a:txBody>
                  <a:tcPr marL="9525" marR="9525" marT="9525" marB="0" anchor="ctr">
                    <a:solidFill>
                      <a:srgbClr val="FAE6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4 474 руб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./га</a:t>
                      </a:r>
                    </a:p>
                  </a:txBody>
                  <a:tcPr marL="9525" marR="9525" marT="9525" marB="0" anchor="ctr">
                    <a:solidFill>
                      <a:srgbClr val="FAE690"/>
                    </a:solidFill>
                  </a:tcPr>
                </a:tc>
              </a:tr>
              <a:tr h="405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Элитные семена картофеля </a:t>
                      </a: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51 785,71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/га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</a:tr>
              <a:tr h="405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Оригинальные семена картофеля </a:t>
                      </a:r>
                    </a:p>
                  </a:txBody>
                  <a:tcPr marL="9525" marR="9525" marT="9525" marB="0" anchor="ctr">
                    <a:solidFill>
                      <a:srgbClr val="FAE6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71 785,71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AE690"/>
                    </a:solidFill>
                  </a:tcPr>
                </a:tc>
              </a:tr>
              <a:tr h="405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Лен-долгунец </a:t>
                      </a: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11 904,76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092025" y="5746651"/>
            <a:ext cx="10692605" cy="767786"/>
          </a:xfrm>
          <a:prstGeom prst="roundRect">
            <a:avLst>
              <a:gd name="adj" fmla="val 50000"/>
            </a:avLst>
          </a:prstGeom>
          <a:solidFill>
            <a:srgbClr val="D7E4BD"/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специалист-эксперт Голубева Анастасия Игоревна, тел. (4822) 58-88-77 </a:t>
            </a:r>
          </a:p>
        </p:txBody>
      </p:sp>
    </p:spTree>
    <p:extLst>
      <p:ext uri="{BB962C8B-B14F-4D97-AF65-F5344CB8AC3E}">
        <p14:creationId xmlns:p14="http://schemas.microsoft.com/office/powerpoint/2010/main" xmlns="" val="26599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335360" y="188914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271464" y="2368455"/>
            <a:ext cx="4104455" cy="59461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15 мая 2019 года на 2020 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63952" y="2368455"/>
            <a:ext cx="5904655" cy="594610"/>
          </a:xfrm>
          <a:prstGeom prst="roundRect">
            <a:avLst/>
          </a:prstGeom>
          <a:solidFill>
            <a:srgbClr val="DBEEF4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ОМСУ направляют пакеты документов по объектам строительства  в  Минсельхоз ТО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71464" y="3130095"/>
            <a:ext cx="5832648" cy="2809875"/>
          </a:xfrm>
          <a:prstGeom prst="roundRect">
            <a:avLst/>
          </a:prstGeom>
          <a:solidFill>
            <a:srgbClr val="DBEEF4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и утвержденная муниципальная программа, предусматривающая мероприятия УРСТ;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 сметная документации, имеющие положительное заключение государственной экспертизы;</a:t>
            </a:r>
          </a:p>
          <a:p>
            <a:pPr marL="342900" indent="-342900" algn="just">
              <a:lnSpc>
                <a:spcPct val="80000"/>
              </a:lnSpc>
              <a:buFontTx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генерального плана муниципального образования, предусматривающего мероприятия;</a:t>
            </a:r>
          </a:p>
          <a:p>
            <a:pPr marL="342900" indent="-342900" algn="just">
              <a:lnSpc>
                <a:spcPct val="80000"/>
              </a:lnSpc>
              <a:buFontTx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инвестиционных проектов в сфере агропромышленного комплекса в сельском поселении;</a:t>
            </a:r>
          </a:p>
          <a:p>
            <a:pPr marL="342900" indent="-342900">
              <a:lnSpc>
                <a:spcPct val="80000"/>
              </a:lnSpc>
              <a:spcBef>
                <a:spcPts val="538"/>
              </a:spcBef>
              <a:spcAft>
                <a:spcPts val="538"/>
              </a:spcAft>
              <a:buFontTx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общественно значимого некоммерческого проекта, претендующего на получение гранта;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местного бюджета.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6289" y="3130094"/>
            <a:ext cx="4312317" cy="2771796"/>
          </a:xfrm>
          <a:prstGeom prst="roundRect">
            <a:avLst/>
          </a:prstGeom>
          <a:solidFill>
            <a:srgbClr val="DBEEF4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>Постановление Правительства Тверской области от 03.04.2018 </a:t>
            </a:r>
          </a:p>
          <a:p>
            <a:pPr algn="ctr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>№ 111-пп «О Порядке формирования и реализации адресной инвестиционной программы Тверской области» </a:t>
            </a:r>
          </a:p>
        </p:txBody>
      </p:sp>
      <p:sp>
        <p:nvSpPr>
          <p:cNvPr id="41992" name="Номер слайда 1"/>
          <p:cNvSpPr txBox="1">
            <a:spLocks noGrp="1"/>
          </p:cNvSpPr>
          <p:nvPr/>
        </p:nvSpPr>
        <p:spPr bwMode="auto">
          <a:xfrm>
            <a:off x="9840416" y="6286246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8DA043C-9983-439D-90E0-A298BB065AD3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035" y="188914"/>
            <a:ext cx="10548589" cy="80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МЕРОПРИЯТИЯ ПО ГРАНТОВОЙ ПОДДЕРЖКЕ МЕСТНЫХ ИНИЦИАТИВ ГРАЖДАН</a:t>
            </a:r>
          </a:p>
        </p:txBody>
      </p:sp>
      <p:sp>
        <p:nvSpPr>
          <p:cNvPr id="2" name="Скругленный прямоугольник 7"/>
          <p:cNvSpPr/>
          <p:nvPr/>
        </p:nvSpPr>
        <p:spPr>
          <a:xfrm>
            <a:off x="1271464" y="1092994"/>
            <a:ext cx="10297144" cy="1090519"/>
          </a:xfrm>
          <a:prstGeom prst="roundRect">
            <a:avLst/>
          </a:prstGeom>
          <a:solidFill>
            <a:srgbClr val="DBEEF4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гранта предоставляются в целях оказания финансовой поддержки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ОМСУ на: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создание и обустройство зон отдыха, спортивных и детских игровых площадок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сохранение и восстановление природных ландшафтов, историко-культурных памятников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поддержка национальных культурных традиций, народных промыслов и ремесел.</a:t>
            </a:r>
          </a:p>
        </p:txBody>
      </p:sp>
      <p:sp>
        <p:nvSpPr>
          <p:cNvPr id="12" name="Скругленный прямоугольник 7"/>
          <p:cNvSpPr/>
          <p:nvPr/>
        </p:nvSpPr>
        <p:spPr>
          <a:xfrm>
            <a:off x="1271464" y="6043519"/>
            <a:ext cx="10297142" cy="431800"/>
          </a:xfrm>
          <a:prstGeom prst="roundRect">
            <a:avLst>
              <a:gd name="adj" fmla="val 50000"/>
            </a:avLst>
          </a:prstGeom>
          <a:solidFill>
            <a:srgbClr val="DBEEF4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Контактное лицо по направлению поддержки: Артемьева Наталья Валентиновна, тел. (4822) 35-50-46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767408" y="40858"/>
            <a:ext cx="11424593" cy="108388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ОБЪЕМА ПРОДУКЦИИ СЕЛЬСКОГО ХОЗЯЙСТВА МУНИЦИПАЛЬНЫХ ОБРАЗОВАНИЙ В ОБЩЕМ ОБЪЕМЕ ПРОИЗВОДСТВА ТВЕРСКОЙ ОБЛАСТИ </a:t>
            </a:r>
          </a:p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2018 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9694430"/>
              </p:ext>
            </p:extLst>
          </p:nvPr>
        </p:nvGraphicFramePr>
        <p:xfrm>
          <a:off x="1199455" y="1268760"/>
          <a:ext cx="4896545" cy="538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949"/>
                <a:gridCol w="2809271"/>
                <a:gridCol w="1659325"/>
              </a:tblGrid>
              <a:tr h="9104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Калининский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Бежецкий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Конаковский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Ржевский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Старицкий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Торжокский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Кашинский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Вышневолоцкий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Лихославльский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Сонковский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Зубцовский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Кимрский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Торопецкий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Кесовогорский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Калязинский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Бологовский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Лесной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Рамешковский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0108184"/>
              </p:ext>
            </p:extLst>
          </p:nvPr>
        </p:nvGraphicFramePr>
        <p:xfrm>
          <a:off x="6310314" y="1285860"/>
          <a:ext cx="5212124" cy="538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529"/>
                <a:gridCol w="2990327"/>
                <a:gridCol w="1766268"/>
              </a:tblGrid>
              <a:tr h="26573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Оленинский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Весьегонский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Андреапольский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Молоковский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Удомельский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Краснохолмский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Осташковский</a:t>
                      </a: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Селижаровский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Сандовский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Западнодвинский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Спировский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Нелидовский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Бельский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Кувшиновский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Максатихинский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Пеновский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Фировский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Жарковский</a:t>
                      </a:r>
                    </a:p>
                  </a:txBody>
                  <a:tcPr marL="72000" marR="9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1"/>
          <p:cNvSpPr txBox="1">
            <a:spLocks noGrp="1"/>
          </p:cNvSpPr>
          <p:nvPr/>
        </p:nvSpPr>
        <p:spPr bwMode="auto">
          <a:xfrm>
            <a:off x="9912424" y="638132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8DA043C-9983-439D-90E0-A298BB065AD3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21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88640"/>
            <a:ext cx="8286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21485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8"/>
          <p:cNvSpPr txBox="1">
            <a:spLocks noChangeArrowheads="1"/>
          </p:cNvSpPr>
          <p:nvPr/>
        </p:nvSpPr>
        <p:spPr>
          <a:xfrm>
            <a:off x="952464" y="40858"/>
            <a:ext cx="11239537" cy="108388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УЧАСТИЯ СЕЛЬХОЗТОВАРОПРОИЗВОДИТЕЛЕЙ </a:t>
            </a:r>
          </a:p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ПРОГРАММАХ ГОСПОДДЕРЖКИ АПК </a:t>
            </a:r>
          </a:p>
          <a:p>
            <a:pPr marL="742950" lvl="1" indent="-285750" algn="ctr">
              <a:defRPr/>
            </a:pPr>
            <a:r>
              <a:rPr lang="ru-RU" alt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РАЗРЕЗЕ МУНИЦИПАЛЬНЫХ ОБРАЗОВАНИЙ В 2018 ГОДУ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9694430"/>
              </p:ext>
            </p:extLst>
          </p:nvPr>
        </p:nvGraphicFramePr>
        <p:xfrm>
          <a:off x="1199455" y="1268760"/>
          <a:ext cx="4896545" cy="4900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949"/>
                <a:gridCol w="2809271"/>
                <a:gridCol w="1659325"/>
              </a:tblGrid>
              <a:tr h="24840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%*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Кувшиновский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Сонковский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Кесовогорский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Торопецкий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Андреапольский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Кашинский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Лесной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Калязинский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Сандовский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Селижаровский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Фировский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Старицкий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Оленинский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Конаковский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Торжокский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Спировский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Рамешковский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0108184"/>
              </p:ext>
            </p:extLst>
          </p:nvPr>
        </p:nvGraphicFramePr>
        <p:xfrm>
          <a:off x="6310314" y="1285860"/>
          <a:ext cx="5212124" cy="4876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529"/>
                <a:gridCol w="2990327"/>
                <a:gridCol w="1766268"/>
              </a:tblGrid>
              <a:tr h="25511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%*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Ржевский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Бежецкий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Удомельский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Краснохолмский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Лихославльский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Пеновский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Зубцовский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Западнодвинский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Молоковский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Калининский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Максатихинский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Нелидовский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Весьегонский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Бологовский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Вышневолоцкий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Кимрский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Осташковский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Жарковский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1"/>
          <p:cNvSpPr txBox="1">
            <a:spLocks noGrp="1"/>
          </p:cNvSpPr>
          <p:nvPr/>
        </p:nvSpPr>
        <p:spPr bwMode="auto">
          <a:xfrm>
            <a:off x="9912424" y="638132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8DA043C-9983-439D-90E0-A298BB065AD3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22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88640"/>
            <a:ext cx="828675" cy="1028700"/>
          </a:xfrm>
          <a:prstGeom prst="rect">
            <a:avLst/>
          </a:prstGeom>
          <a:noFill/>
        </p:spPr>
      </p:pic>
      <p:sp>
        <p:nvSpPr>
          <p:cNvPr id="9" name="Номер слайда 1"/>
          <p:cNvSpPr txBox="1">
            <a:spLocks noGrp="1"/>
          </p:cNvSpPr>
          <p:nvPr/>
        </p:nvSpPr>
        <p:spPr bwMode="auto">
          <a:xfrm>
            <a:off x="1309654" y="6286520"/>
            <a:ext cx="1021563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*отношение количества СХТП, получивших господдержку, к общему количеству СХТП, осуществляющих свою деятельность на территории муниципального образования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485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840416" y="6342638"/>
            <a:ext cx="2133600" cy="365125"/>
          </a:xfrm>
        </p:spPr>
        <p:txBody>
          <a:bodyPr/>
          <a:lstStyle/>
          <a:p>
            <a:pPr>
              <a:defRPr/>
            </a:pPr>
            <a:fld id="{0943A4AA-F121-4481-AF39-485014BBF0FF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l="5005"/>
          <a:stretch>
            <a:fillRect/>
          </a:stretch>
        </p:blipFill>
        <p:spPr bwMode="auto">
          <a:xfrm>
            <a:off x="191344" y="233286"/>
            <a:ext cx="828675" cy="10287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20018" y="260648"/>
            <a:ext cx="1069260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ПРОИЗВЕДЕННЫХ </a:t>
            </a:r>
            <a:r>
              <a:rPr lang="ru-RU" sz="2000" b="1" dirty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ЗАТРАТ ПО ПРИОБРЕТЕНИЮ ЭЛИТНЫХ СЕМЯН СЕЛЬСКОХОЗЯЙСТВЕННЫХ </a:t>
            </a: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</a:t>
            </a:r>
            <a:endParaRPr 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20017" y="1261986"/>
            <a:ext cx="10692606" cy="5108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мероприятия – 6 007,1 </a:t>
            </a:r>
            <a:r>
              <a:rPr lang="ru-RU" sz="2000" b="1" dirty="0" err="1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sz="2000" b="1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0641117"/>
              </p:ext>
            </p:extLst>
          </p:nvPr>
        </p:nvGraphicFramePr>
        <p:xfrm>
          <a:off x="1020017" y="1916832"/>
          <a:ext cx="10692606" cy="35283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{912C8C85-51F0-491E-9774-3900AFEF0FD7}</a:tableStyleId>
              </a:tblPr>
              <a:tblGrid>
                <a:gridCol w="6845524"/>
                <a:gridCol w="3847082"/>
              </a:tblGrid>
              <a:tr h="3871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культур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 субсидии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2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Зерновые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колосовые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1 125,0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Зернобобовые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9F"/>
                    </a:solidFill>
                  </a:tcPr>
                </a:tc>
              </a:tr>
              <a:tr h="52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Картофель, включая элиту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18 000,0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Лен-долгунец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1 708,6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9F"/>
                    </a:solidFill>
                  </a:tcPr>
                </a:tc>
              </a:tr>
              <a:tr h="52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Лен масличный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Клевер, козлятник, люцерна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875,0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39F"/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020018" y="5691488"/>
            <a:ext cx="10692606" cy="803620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эксперт Калюжная Наталья Юрьевна, тел.(4822) 34-71-00</a:t>
            </a:r>
          </a:p>
          <a:p>
            <a:pPr algn="ctr"/>
            <a:endParaRPr lang="ru-RU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4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768408" y="6342781"/>
            <a:ext cx="2133600" cy="365125"/>
          </a:xfrm>
        </p:spPr>
        <p:txBody>
          <a:bodyPr/>
          <a:lstStyle/>
          <a:p>
            <a:pPr>
              <a:defRPr/>
            </a:pPr>
            <a:fld id="{0943A4AA-F121-4481-AF39-485014BBF0FF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l="5005"/>
          <a:stretch>
            <a:fillRect/>
          </a:stretch>
        </p:blipFill>
        <p:spPr bwMode="auto">
          <a:xfrm>
            <a:off x="335360" y="203771"/>
            <a:ext cx="828675" cy="10287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64034" y="260649"/>
            <a:ext cx="10476581" cy="81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ПРОИЗВЕДЕННЫХ </a:t>
            </a:r>
            <a:r>
              <a:rPr lang="ru-RU" sz="2000" b="1" dirty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ЗАТРАТ </a:t>
            </a: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ЗАКЛАДКЕ И УХОДУ ЗА МНОГОЛЕТНИМИ ПЛОДОВЫМИ И ЯГОДНЫМИ НАСАЖДЕНИЯМИ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64034" y="1261985"/>
            <a:ext cx="10476581" cy="67183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мероприятия – 504,0 </a:t>
            </a:r>
            <a:r>
              <a:rPr lang="ru-RU" sz="2000" b="1" dirty="0" err="1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sz="2000" b="1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64033" y="5301208"/>
            <a:ext cx="10476581" cy="936104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главный специалист-эксперт Голубева Анастасия Игоревна, тел. (4822) 58-88-77 </a:t>
            </a:r>
          </a:p>
          <a:p>
            <a:pPr algn="ctr"/>
            <a:endParaRPr lang="ru-RU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2251958"/>
              </p:ext>
            </p:extLst>
          </p:nvPr>
        </p:nvGraphicFramePr>
        <p:xfrm>
          <a:off x="1164034" y="2116332"/>
          <a:ext cx="10476581" cy="28968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704767"/>
                <a:gridCol w="3771814"/>
              </a:tblGrid>
              <a:tr h="58114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 субсидии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621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Закладка многолетних плодовых и ягодных кустарниковых насаждений, питомников ягодных культур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63 000,0  руб./га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3948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Уход за многолетними плодовыми и ягодными кустарниковыми насаждениями, садами интенсивного типа, питомниками плодовых и ягодных культур –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7F3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 руб./га</a:t>
                      </a:r>
                    </a:p>
                  </a:txBody>
                  <a:tcPr anchor="ctr">
                    <a:solidFill>
                      <a:srgbClr val="F7F39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27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768408" y="6372331"/>
            <a:ext cx="2133600" cy="365125"/>
          </a:xfrm>
        </p:spPr>
        <p:txBody>
          <a:bodyPr/>
          <a:lstStyle/>
          <a:p>
            <a:pPr>
              <a:defRPr/>
            </a:pPr>
            <a:fld id="{0943A4AA-F121-4481-AF39-485014BBF0FF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l="5005"/>
          <a:stretch>
            <a:fillRect/>
          </a:stretch>
        </p:blipFill>
        <p:spPr bwMode="auto">
          <a:xfrm>
            <a:off x="191344" y="177800"/>
            <a:ext cx="828675" cy="10287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20020" y="260648"/>
            <a:ext cx="106926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ВОЗМЕЩЕНИЕ ЗАТРАТ ЗА ПРОИЗВЕДЕННОЕ И РЕАЛИЗОВАННОЕ ЛЬНОВОЛОКНО</a:t>
            </a:r>
            <a:endParaRPr 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20020" y="1206500"/>
            <a:ext cx="10548588" cy="68266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мероприятия – 23 158,6 </a:t>
            </a:r>
            <a:r>
              <a:rPr lang="ru-RU" sz="20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6314295"/>
              </p:ext>
            </p:extLst>
          </p:nvPr>
        </p:nvGraphicFramePr>
        <p:xfrm>
          <a:off x="1020019" y="2204865"/>
          <a:ext cx="10548589" cy="245218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0548589"/>
              </a:tblGrid>
              <a:tr h="5738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878311">
                <a:tc>
                  <a:txBody>
                    <a:bodyPr/>
                    <a:lstStyle/>
                    <a:p>
                      <a:pPr marL="7200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Произведенное и реализованное льноволокно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4207,70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руб</a:t>
                      </a:r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./т.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более фактических затрат с учетом выплат по несвязанной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поддержке сельскохозяйственным товаропроизводителям)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AE690"/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020019" y="5229200"/>
            <a:ext cx="10548589" cy="93610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D7E4B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консультант </a:t>
            </a:r>
            <a:r>
              <a:rPr lang="ru-RU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Неснова</a:t>
            </a:r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Александра Владимировна, тел (4822) 34-36-78</a:t>
            </a:r>
          </a:p>
        </p:txBody>
      </p:sp>
    </p:spTree>
    <p:extLst>
      <p:ext uri="{BB962C8B-B14F-4D97-AF65-F5344CB8AC3E}">
        <p14:creationId xmlns:p14="http://schemas.microsoft.com/office/powerpoint/2010/main" xmlns="" val="26282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768408" y="6294840"/>
            <a:ext cx="2133600" cy="365125"/>
          </a:xfrm>
        </p:spPr>
        <p:txBody>
          <a:bodyPr/>
          <a:lstStyle/>
          <a:p>
            <a:pPr>
              <a:defRPr/>
            </a:pPr>
            <a:fld id="{0943A4AA-F121-4481-AF39-485014BBF0FF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1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 l="5005"/>
          <a:stretch>
            <a:fillRect/>
          </a:stretch>
        </p:blipFill>
        <p:spPr bwMode="auto">
          <a:xfrm>
            <a:off x="263352" y="116632"/>
            <a:ext cx="828675" cy="1028700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99456" y="188640"/>
            <a:ext cx="10441160" cy="78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МЕРОПРИЯТИЙ В ОБЛАСТИ МЕЛИОРАЦИИ ЗЕМЕЛЬ СЕЛЬСКОХОЗЯЙСТВЕННОГО НАЗНАЧЕНИЯ</a:t>
            </a:r>
            <a:endParaRPr lang="ru-RU" sz="2000" b="1" dirty="0">
              <a:solidFill>
                <a:srgbClr val="AA851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92026" y="1261985"/>
            <a:ext cx="10548589" cy="7268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мероприятия – 43 841,7 </a:t>
            </a:r>
            <a:r>
              <a:rPr lang="ru-RU" sz="2000" b="1" dirty="0" err="1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endParaRPr lang="ru-RU" sz="2000" b="1" dirty="0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99455" y="5276556"/>
            <a:ext cx="10441159" cy="840366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/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консультант </a:t>
            </a:r>
            <a:r>
              <a:rPr lang="ru-RU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Неснова</a:t>
            </a:r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Александра Владимировна, тел. (4822) 34-36-78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1129379"/>
              </p:ext>
            </p:extLst>
          </p:nvPr>
        </p:nvGraphicFramePr>
        <p:xfrm>
          <a:off x="1092026" y="2357431"/>
          <a:ext cx="10548589" cy="26262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548589"/>
              </a:tblGrid>
              <a:tr h="6182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216000" marT="0" marB="0" anchor="ctr">
                    <a:solidFill>
                      <a:srgbClr val="93CDDD"/>
                    </a:solidFill>
                  </a:tcPr>
                </a:tc>
              </a:tr>
              <a:tr h="200804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Планируемая ставка субсидии на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 – 8 596,1 на 1 гектар площади, на которой проведены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мероприятия (без учета НДС и сметной прибыли). </a:t>
                      </a: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объем вовлеченных в оборот выбывших мелиорированных сельскохозяйственных угодий за счет проведения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5 100 га</a:t>
                      </a:r>
                    </a:p>
                  </a:txBody>
                  <a:tcPr anchor="ctr">
                    <a:solidFill>
                      <a:srgbClr val="DBEE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22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96044"/>
            <a:ext cx="828675" cy="1028700"/>
          </a:xfrm>
          <a:prstGeom prst="rect">
            <a:avLst/>
          </a:prstGeom>
          <a:noFill/>
        </p:spPr>
      </p:pic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271464" y="188640"/>
            <a:ext cx="10153128" cy="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ПОДДЕРЖКА, НАПРАВЛЕННАЯ НА ПОВЫШЕНИЕ ПРОДУКТИВНОСТИ В МОЛОЧНОМ СКОТОВОДСТВЕ</a:t>
            </a:r>
          </a:p>
        </p:txBody>
      </p:sp>
      <p:graphicFrame>
        <p:nvGraphicFramePr>
          <p:cNvPr id="24" name="Содержимое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3352980"/>
              </p:ext>
            </p:extLst>
          </p:nvPr>
        </p:nvGraphicFramePr>
        <p:xfrm>
          <a:off x="1092027" y="2500306"/>
          <a:ext cx="10476581" cy="22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6581"/>
              </a:tblGrid>
              <a:tr h="936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 субсидии - к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оровье и козье молоко за 1 кг. – 1,97 руб. 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7789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Особое условие -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субсидированию подлежит молоко реализованное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1 полугодие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субсидируемого года.</a:t>
                      </a:r>
                      <a:endParaRPr lang="ru-RU" sz="20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BAB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056440" y="6341526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1092028" y="1323590"/>
            <a:ext cx="10476580" cy="872403"/>
            <a:chOff x="297348" y="-134370"/>
            <a:chExt cx="3557167" cy="2077177"/>
          </a:xfrm>
          <a:scene3d>
            <a:camera prst="orthographicFront"/>
            <a:lightRig rig="threeP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97348" y="-134370"/>
              <a:ext cx="3557167" cy="2077177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97348" y="54686"/>
              <a:ext cx="3557167" cy="1703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Объем финансирования мероприятия – 132 608,6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тыс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 рублей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1092026" y="5164810"/>
            <a:ext cx="10476581" cy="1099294"/>
            <a:chOff x="297348" y="-134370"/>
            <a:chExt cx="3557167" cy="2077177"/>
          </a:xfrm>
          <a:scene3d>
            <a:camera prst="orthographicFront"/>
            <a:lightRig rig="threeP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97348" y="-134370"/>
              <a:ext cx="3557167" cy="2077177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97348" y="54686"/>
              <a:ext cx="3557167" cy="1703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endPara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Скругленный прямоугольник 4"/>
          <p:cNvSpPr/>
          <p:nvPr/>
        </p:nvSpPr>
        <p:spPr>
          <a:xfrm>
            <a:off x="2495600" y="5293725"/>
            <a:ext cx="7390571" cy="715579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8123" tIns="0" rIns="118123" bIns="0" numCol="1" spcCol="1270" anchor="ctr" anchorCtr="0">
            <a:noAutofit/>
          </a:bodyPr>
          <a:lstStyle/>
          <a:p>
            <a:pPr algn="ctr" defTabSz="622300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 defTabSz="622300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Старший эксперт Гоголев Алексей Николаевич, тел. (4822) 34-60-07</a:t>
            </a:r>
          </a:p>
        </p:txBody>
      </p:sp>
    </p:spTree>
    <p:extLst>
      <p:ext uri="{BB962C8B-B14F-4D97-AF65-F5344CB8AC3E}">
        <p14:creationId xmlns:p14="http://schemas.microsoft.com/office/powerpoint/2010/main" xmlns="" val="193182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78346"/>
            <a:ext cx="828675" cy="1028700"/>
          </a:xfrm>
          <a:prstGeom prst="rect">
            <a:avLst/>
          </a:prstGeom>
          <a:noFill/>
        </p:spPr>
      </p:pic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092026" y="260648"/>
            <a:ext cx="10476581" cy="83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ПОДДЕРЖКА ПЛЕМЕННОГО ЖИВОТНОВОДСТВА</a:t>
            </a:r>
          </a:p>
        </p:txBody>
      </p:sp>
      <p:graphicFrame>
        <p:nvGraphicFramePr>
          <p:cNvPr id="24" name="Содержимое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2306434"/>
              </p:ext>
            </p:extLst>
          </p:nvPr>
        </p:nvGraphicFramePr>
        <p:xfrm>
          <a:off x="1092025" y="2148663"/>
          <a:ext cx="10476581" cy="346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164"/>
                <a:gridCol w="1731843"/>
                <a:gridCol w="5184574"/>
              </a:tblGrid>
              <a:tr h="965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 поддержки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(тыс. рублей)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Ставки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субсидий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Возмещение произведенных затрат по содержанию маточного племенного поголовья сельскохозяйственных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животных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85 153,7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 1 условную голову за месяц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306,88 руб. (только для предприятий, включенных в Перечень племенных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предприятий)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447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Возмещение произведенных затрат на приобретение племенного молодняка сельскохозяйственных животных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24 746,0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КРС за 1 голову – от 20 000 до 40 000 руб. </a:t>
                      </a:r>
                    </a:p>
                    <a:p>
                      <a:pPr marL="114300" indent="-1143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Мелкий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рогатый скот за 1 голову – 6000 руб.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(приобретаемые в организациях, имеющих статус племенного хозяйства)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14300" marR="11430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73630" y="6361583"/>
            <a:ext cx="8780088" cy="411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15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056440" y="6332577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1092026" y="1262821"/>
            <a:ext cx="10476581" cy="704554"/>
            <a:chOff x="297348" y="-134370"/>
            <a:chExt cx="3557167" cy="2077177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97348" y="-134370"/>
              <a:ext cx="3557167" cy="2077177"/>
            </a:xfrm>
            <a:prstGeom prst="roundRect">
              <a:avLst/>
            </a:prstGeom>
            <a:grpFill/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97348" y="54686"/>
              <a:ext cx="3557167" cy="170378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Объем финансирования мероприятий – 109 899,7 </a:t>
              </a:r>
              <a:r>
                <a:rPr lang="ru-RU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тыс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</a:rPr>
                <a:t> рублей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Группа 10"/>
          <p:cNvGrpSpPr/>
          <p:nvPr/>
        </p:nvGrpSpPr>
        <p:grpSpPr>
          <a:xfrm>
            <a:off x="1092025" y="5686849"/>
            <a:ext cx="10476581" cy="803247"/>
            <a:chOff x="297348" y="-716254"/>
            <a:chExt cx="3563272" cy="2659061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97348" y="-716254"/>
              <a:ext cx="3563272" cy="2659061"/>
            </a:xfrm>
            <a:prstGeom prst="roundRect">
              <a:avLst>
                <a:gd name="adj" fmla="val 50000"/>
              </a:avLst>
            </a:prstGeom>
            <a:grpFill/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297348" y="54686"/>
              <a:ext cx="3557167" cy="1703782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endPara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Скругленный прямоугольник 4"/>
          <p:cNvSpPr/>
          <p:nvPr/>
        </p:nvSpPr>
        <p:spPr>
          <a:xfrm>
            <a:off x="2482115" y="5652480"/>
            <a:ext cx="7698151" cy="828291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8123" tIns="0" rIns="118123" bIns="0" numCol="1" spcCol="1270" anchor="ctr" anchorCtr="0">
            <a:noAutofit/>
          </a:bodyPr>
          <a:lstStyle/>
          <a:p>
            <a:pPr algn="ctr" defTabSz="622300">
              <a:spcAft>
                <a:spcPts val="0"/>
              </a:spcAft>
            </a:pPr>
            <a:r>
              <a:rPr lang="ru-RU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 defTabSz="622300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главный консультант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Зорькин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 Иван Игоревич, тел. (4822) 58-66-63</a:t>
            </a:r>
          </a:p>
        </p:txBody>
      </p:sp>
    </p:spTree>
    <p:extLst>
      <p:ext uri="{BB962C8B-B14F-4D97-AF65-F5344CB8AC3E}">
        <p14:creationId xmlns:p14="http://schemas.microsoft.com/office/powerpoint/2010/main" xmlns="" val="731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l="5005"/>
          <a:stretch>
            <a:fillRect/>
          </a:stretch>
        </p:blipFill>
        <p:spPr bwMode="auto">
          <a:xfrm>
            <a:off x="263352" y="190187"/>
            <a:ext cx="828675" cy="1028700"/>
          </a:xfrm>
          <a:prstGeom prst="rect">
            <a:avLst/>
          </a:prstGeom>
          <a:noFill/>
        </p:spPr>
      </p:pic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271464" y="190187"/>
            <a:ext cx="10297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ПОДДЕРЖКА, НАПРАВЛЕННАЯ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AA851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РАЗВИТИЕ МЯСНОГО СКОТОВОДСТВА</a:t>
            </a:r>
          </a:p>
        </p:txBody>
      </p:sp>
      <p:graphicFrame>
        <p:nvGraphicFramePr>
          <p:cNvPr id="24" name="Содержимое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94446338"/>
              </p:ext>
            </p:extLst>
          </p:nvPr>
        </p:nvGraphicFramePr>
        <p:xfrm>
          <a:off x="1092025" y="2348880"/>
          <a:ext cx="10476581" cy="483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206"/>
                <a:gridCol w="6228375"/>
              </a:tblGrid>
              <a:tr h="4834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Ставка субсидии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 1 условную голову за месяц – 229,21 руб.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14300" marR="1143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73630" y="6361583"/>
            <a:ext cx="8780088" cy="411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15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010248" y="6316726"/>
            <a:ext cx="1954088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1107862" y="1180257"/>
            <a:ext cx="10460744" cy="1037036"/>
            <a:chOff x="297348" y="-134370"/>
            <a:chExt cx="3557167" cy="2648757"/>
          </a:xfrm>
          <a:solidFill>
            <a:schemeClr val="tx2"/>
          </a:solidFill>
          <a:scene3d>
            <a:camera prst="orthographicFront"/>
            <a:lightRig rig="threeP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97348" y="-134370"/>
              <a:ext cx="3557167" cy="2648757"/>
            </a:xfrm>
            <a:prstGeom prst="roundRect">
              <a:avLst/>
            </a:prstGeom>
            <a:grpFill/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297348" y="15220"/>
              <a:ext cx="3551790" cy="238297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Объем государственной поддержки, предусмотренной на возмещение затрат по содержанию товарного поголовья коров специализированных мясных пород - 3 063,4 </a:t>
              </a:r>
              <a:r>
                <a:rPr lang="ru-RU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тыс</a:t>
              </a:r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 рублей</a:t>
              </a:r>
              <a:endParaRPr lang="ru-RU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1092025" y="2951419"/>
            <a:ext cx="10476581" cy="883194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Скругленный прямоугольник 4"/>
          <p:cNvSpPr/>
          <p:nvPr/>
        </p:nvSpPr>
        <p:spPr>
          <a:xfrm>
            <a:off x="2622155" y="3024603"/>
            <a:ext cx="7390571" cy="715579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8123" tIns="0" rIns="118123" bIns="0" numCol="1" spcCol="1270" anchor="ctr" anchorCtr="0">
            <a:noAutofit/>
          </a:bodyPr>
          <a:lstStyle/>
          <a:p>
            <a:pPr algn="ctr" defTabSz="622300"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 defTabSz="622300"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ведущий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эксперт Смирнова Елена Борисовна, тел. (4822) 58-66-63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6" name="Содержимое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2547055"/>
              </p:ext>
            </p:extLst>
          </p:nvPr>
        </p:nvGraphicFramePr>
        <p:xfrm>
          <a:off x="1092025" y="5244773"/>
          <a:ext cx="10476581" cy="33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362"/>
                <a:gridCol w="6120219"/>
              </a:tblGrid>
              <a:tr h="3344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Ставка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субсидии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За 1 кг живого веса – 25 руб. 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14300" marR="1143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16"/>
          <p:cNvGrpSpPr/>
          <p:nvPr/>
        </p:nvGrpSpPr>
        <p:grpSpPr>
          <a:xfrm>
            <a:off x="1092025" y="4141304"/>
            <a:ext cx="10476581" cy="918174"/>
            <a:chOff x="297348" y="-134370"/>
            <a:chExt cx="3557167" cy="2077177"/>
          </a:xfrm>
          <a:solidFill>
            <a:schemeClr val="tx2"/>
          </a:solidFill>
          <a:scene3d>
            <a:camera prst="orthographicFront"/>
            <a:lightRig rig="threeP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97348" y="-134370"/>
              <a:ext cx="3557167" cy="2077177"/>
            </a:xfrm>
            <a:prstGeom prst="roundRect">
              <a:avLst/>
            </a:prstGeom>
            <a:grpFill/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366665" y="54685"/>
              <a:ext cx="3431169" cy="170378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23" tIns="0" rIns="118123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Объем государственной поддержки, предусмотренной на возмещение молодняка крупного рогатого скота, реализованного на убой, – 14 475,0 </a:t>
              </a:r>
              <a:r>
                <a:rPr lang="ru-RU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тыс</a:t>
              </a:r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 рублей</a:t>
              </a:r>
              <a:endParaRPr lang="ru-RU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" name="Скругленный прямоугольник 19"/>
          <p:cNvSpPr/>
          <p:nvPr/>
        </p:nvSpPr>
        <p:spPr>
          <a:xfrm>
            <a:off x="1092024" y="5732871"/>
            <a:ext cx="10476581" cy="628712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Скругленный прямоугольник 4"/>
          <p:cNvSpPr/>
          <p:nvPr/>
        </p:nvSpPr>
        <p:spPr>
          <a:xfrm>
            <a:off x="2727299" y="5799573"/>
            <a:ext cx="7390571" cy="51715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8123" tIns="0" rIns="118123" bIns="0" numCol="1" spcCol="1270" anchor="ctr" anchorCtr="0">
            <a:noAutofit/>
          </a:bodyPr>
          <a:lstStyle/>
          <a:p>
            <a:pPr algn="ctr" defTabSz="622300">
              <a:spcAft>
                <a:spcPts val="0"/>
              </a:spcAft>
            </a:pPr>
            <a:r>
              <a:rPr 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 по направлению поддержки:</a:t>
            </a:r>
          </a:p>
          <a:p>
            <a:pPr algn="ctr" defTabSz="622300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главный консультант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Зорькин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 Иван Игоревич, тел. (4822) 58-66-63</a:t>
            </a:r>
          </a:p>
        </p:txBody>
      </p:sp>
    </p:spTree>
    <p:extLst>
      <p:ext uri="{BB962C8B-B14F-4D97-AF65-F5344CB8AC3E}">
        <p14:creationId xmlns:p14="http://schemas.microsoft.com/office/powerpoint/2010/main" xmlns="" val="300248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27554</TotalTime>
  <Words>2916</Words>
  <Application>Microsoft Office PowerPoint</Application>
  <PresentationFormat>Произвольный</PresentationFormat>
  <Paragraphs>727</Paragraphs>
  <Slides>22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User</cp:lastModifiedBy>
  <cp:revision>3061</cp:revision>
  <cp:lastPrinted>2018-12-14T14:35:46Z</cp:lastPrinted>
  <dcterms:modified xsi:type="dcterms:W3CDTF">2019-02-19T17:18:48Z</dcterms:modified>
</cp:coreProperties>
</file>